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362" r:id="rId7"/>
    <p:sldId id="264" r:id="rId8"/>
    <p:sldId id="361" r:id="rId9"/>
    <p:sldId id="360" r:id="rId10"/>
    <p:sldId id="357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E3CF"/>
    <a:srgbClr val="A8D7DC"/>
    <a:srgbClr val="D34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542" autoAdjust="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Un budget </a:t>
            </a:r>
            <a:r>
              <a:rPr lang="en-US" sz="2000" dirty="0" err="1"/>
              <a:t>déséquilibré</a:t>
            </a:r>
            <a:r>
              <a:rPr lang="en-US" sz="2000" dirty="0"/>
              <a:t> de 134 milliards d'€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7777777777777779E-3"/>
                  <c:y val="0.1944444444444444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A3-43BD-A274-3175B8CAF11D}"/>
                </c:ext>
              </c:extLst>
            </c:dLbl>
            <c:dLbl>
              <c:idx val="1"/>
              <c:layout>
                <c:manualLayout>
                  <c:x val="-5.5555555555556572E-3"/>
                  <c:y val="0.277777777777777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A3-43BD-A274-3175B8CAF1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Feuil1!$F$32:$G$32</c:f>
              <c:strCache>
                <c:ptCount val="2"/>
                <c:pt idx="0">
                  <c:v>Recettes</c:v>
                </c:pt>
                <c:pt idx="1">
                  <c:v>Dépenses</c:v>
                </c:pt>
              </c:strCache>
            </c:strRef>
          </c:cat>
          <c:val>
            <c:numRef>
              <c:f>Feuil1!$F$33:$G$33</c:f>
              <c:numCache>
                <c:formatCode>General</c:formatCode>
                <c:ptCount val="2"/>
                <c:pt idx="0">
                  <c:v>288</c:v>
                </c:pt>
                <c:pt idx="1">
                  <c:v>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A3-43BD-A274-3175B8CAF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145599"/>
        <c:axId val="364143103"/>
        <c:axId val="0"/>
      </c:bar3DChart>
      <c:catAx>
        <c:axId val="364145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4143103"/>
        <c:crosses val="autoZero"/>
        <c:auto val="1"/>
        <c:lblAlgn val="ctr"/>
        <c:lblOffset val="100"/>
        <c:noMultiLvlLbl val="0"/>
      </c:catAx>
      <c:valAx>
        <c:axId val="364143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4145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C7774-BDEC-4BF5-9486-8ED9D2091747}" type="datetimeFigureOut">
              <a:rPr lang="fr-FR" smtClean="0"/>
              <a:t>29/07/2025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EAFD8-086D-43D9-B9FB-3ECF20D18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836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6D9FD-B44B-4B0F-810E-B5142233EED7}" type="datetimeFigureOut">
              <a:rPr lang="fr-FR" smtClean="0"/>
              <a:t>29/07/2025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69923-B271-41D5-BF01-C955E0B77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8917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F9B2-BF0D-434B-A08F-51DE78A4A182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3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74E2-B0D6-4D43-89C5-7AF3B2D077D1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6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CF75-DF4F-4278-833B-9BE144A0760C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8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5938-F3E5-4F46-B666-BBB910DBCE27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64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312C-046D-48A7-9AE5-39ED600AE546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2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81A7-3452-4577-9EA9-B3A30AA67AF0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9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6B96-D8C4-412B-822F-39F6FA78A856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C6B5-6BBA-45EA-8E92-02D8740D314E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1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E87A-7B1D-478F-B67E-7F0606C9C574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37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641C-2CFF-408C-B0F9-38FA6DC47B58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4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56C1-4FF8-4C62-B178-FA4316CC09E8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3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1CF0F-6E36-4AF0-9A06-058485C81297}" type="datetime1">
              <a:rPr lang="en-US" smtClean="0"/>
              <a:t>7/29/2025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87793" y="200578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/>
              <a:t>LE SYSTÈME FISCAL EN FRANCE</a:t>
            </a:r>
            <a:br>
              <a:rPr lang="fr-FR" dirty="0"/>
            </a:b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900966" y="4270102"/>
            <a:ext cx="29314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R106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DCF5907-30A1-489D-98E0-EFA47FFE4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16" y="-290755"/>
            <a:ext cx="6521813" cy="229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4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04710"/>
          </a:xfrm>
        </p:spPr>
        <p:txBody>
          <a:bodyPr>
            <a:normAutofit/>
          </a:bodyPr>
          <a:lstStyle/>
          <a:p>
            <a:r>
              <a:rPr lang="fr-FR" sz="3200" dirty="0"/>
              <a:t>Prélèvement effectué d’autorité, à titre définitif sur les ressources ou sur les biens des individus ou collectivités. </a:t>
            </a:r>
          </a:p>
          <a:p>
            <a:r>
              <a:rPr lang="fr-FR" sz="3200" dirty="0"/>
              <a:t>Il est payé en argent pour subvenir aux dépenses d’intérêt général de l’État ou des collectivités locales.</a:t>
            </a:r>
            <a:endParaRPr lang="fr-FR" dirty="0"/>
          </a:p>
          <a:p>
            <a:r>
              <a:rPr lang="fr-FR" sz="3200" dirty="0"/>
              <a:t>L’impôt est sans contrepartie directe, il ne peut faire l’objet d’une affectation à une destination particulière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141F082-C01C-4C5E-B7B6-71CFC5C6A6C9}"/>
              </a:ext>
            </a:extLst>
          </p:cNvPr>
          <p:cNvSpPr txBox="1">
            <a:spLocks/>
          </p:cNvSpPr>
          <p:nvPr/>
        </p:nvSpPr>
        <p:spPr>
          <a:xfrm>
            <a:off x="581191" y="688551"/>
            <a:ext cx="11029616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QU’Est-ce QUE L’IMPOT ?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29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rganigramme : Alternative 2">
            <a:extLst>
              <a:ext uri="{FF2B5EF4-FFF2-40B4-BE49-F238E27FC236}">
                <a16:creationId xmlns:a16="http://schemas.microsoft.com/office/drawing/2014/main" id="{6788971E-D2D0-4D54-ACF9-BC829D16AA7B}"/>
              </a:ext>
            </a:extLst>
          </p:cNvPr>
          <p:cNvSpPr/>
          <p:nvPr/>
        </p:nvSpPr>
        <p:spPr>
          <a:xfrm>
            <a:off x="581194" y="1512032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TVA</a:t>
            </a:r>
          </a:p>
        </p:txBody>
      </p:sp>
      <p:sp>
        <p:nvSpPr>
          <p:cNvPr id="4" name="Organigramme : Alternative 3">
            <a:extLst>
              <a:ext uri="{FF2B5EF4-FFF2-40B4-BE49-F238E27FC236}">
                <a16:creationId xmlns:a16="http://schemas.microsoft.com/office/drawing/2014/main" id="{DCBE416C-E708-4520-B720-BFED137E988C}"/>
              </a:ext>
            </a:extLst>
          </p:cNvPr>
          <p:cNvSpPr/>
          <p:nvPr/>
        </p:nvSpPr>
        <p:spPr>
          <a:xfrm>
            <a:off x="581193" y="2552706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I. Revenu</a:t>
            </a:r>
          </a:p>
        </p:txBody>
      </p:sp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2912A76B-20FB-496B-A590-A92454C2470A}"/>
              </a:ext>
            </a:extLst>
          </p:cNvPr>
          <p:cNvSpPr/>
          <p:nvPr/>
        </p:nvSpPr>
        <p:spPr>
          <a:xfrm>
            <a:off x="581192" y="3591203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I. Sociétés</a:t>
            </a:r>
          </a:p>
        </p:txBody>
      </p:sp>
      <p:sp>
        <p:nvSpPr>
          <p:cNvPr id="7" name="Organigramme : Alternative 6">
            <a:extLst>
              <a:ext uri="{FF2B5EF4-FFF2-40B4-BE49-F238E27FC236}">
                <a16:creationId xmlns:a16="http://schemas.microsoft.com/office/drawing/2014/main" id="{96160FB0-C681-49B8-B99A-6BDA23334F89}"/>
              </a:ext>
            </a:extLst>
          </p:cNvPr>
          <p:cNvSpPr/>
          <p:nvPr/>
        </p:nvSpPr>
        <p:spPr>
          <a:xfrm>
            <a:off x="4008015" y="2111837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Taxe foncière</a:t>
            </a:r>
          </a:p>
        </p:txBody>
      </p:sp>
      <p:sp>
        <p:nvSpPr>
          <p:cNvPr id="8" name="Organigramme : Alternative 7">
            <a:extLst>
              <a:ext uri="{FF2B5EF4-FFF2-40B4-BE49-F238E27FC236}">
                <a16:creationId xmlns:a16="http://schemas.microsoft.com/office/drawing/2014/main" id="{20D09A7F-6F72-42AB-8CE3-24FB0AEEC33B}"/>
              </a:ext>
            </a:extLst>
          </p:cNvPr>
          <p:cNvSpPr/>
          <p:nvPr/>
        </p:nvSpPr>
        <p:spPr>
          <a:xfrm>
            <a:off x="4005941" y="3237417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T.I.P.P.</a:t>
            </a:r>
          </a:p>
        </p:txBody>
      </p:sp>
      <p:sp>
        <p:nvSpPr>
          <p:cNvPr id="9" name="Organigramme : Alternative 8">
            <a:extLst>
              <a:ext uri="{FF2B5EF4-FFF2-40B4-BE49-F238E27FC236}">
                <a16:creationId xmlns:a16="http://schemas.microsoft.com/office/drawing/2014/main" id="{1A4494D0-D35F-4DC2-B3BE-995276BB057A}"/>
              </a:ext>
            </a:extLst>
          </p:cNvPr>
          <p:cNvSpPr/>
          <p:nvPr/>
        </p:nvSpPr>
        <p:spPr>
          <a:xfrm>
            <a:off x="4005941" y="4437878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Droit d’enregistrement</a:t>
            </a:r>
          </a:p>
        </p:txBody>
      </p:sp>
      <p:sp>
        <p:nvSpPr>
          <p:cNvPr id="10" name="Organigramme : Alternative 9">
            <a:extLst>
              <a:ext uri="{FF2B5EF4-FFF2-40B4-BE49-F238E27FC236}">
                <a16:creationId xmlns:a16="http://schemas.microsoft.com/office/drawing/2014/main" id="{D6BC53DF-625E-4A1E-8E7D-695D27D7D022}"/>
              </a:ext>
            </a:extLst>
          </p:cNvPr>
          <p:cNvSpPr/>
          <p:nvPr/>
        </p:nvSpPr>
        <p:spPr>
          <a:xfrm>
            <a:off x="581191" y="4665623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Droit de succession</a:t>
            </a:r>
          </a:p>
        </p:txBody>
      </p:sp>
      <p:sp>
        <p:nvSpPr>
          <p:cNvPr id="12" name="Accolade fermante 11">
            <a:extLst>
              <a:ext uri="{FF2B5EF4-FFF2-40B4-BE49-F238E27FC236}">
                <a16:creationId xmlns:a16="http://schemas.microsoft.com/office/drawing/2014/main" id="{74A7EFEB-EFFE-4446-B264-716F113357DE}"/>
              </a:ext>
            </a:extLst>
          </p:cNvPr>
          <p:cNvSpPr/>
          <p:nvPr/>
        </p:nvSpPr>
        <p:spPr>
          <a:xfrm rot="5400000">
            <a:off x="2891243" y="2309953"/>
            <a:ext cx="1471751" cy="67534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CB8D1AF-FE14-4D48-BB45-4FF3ED62B0CA}"/>
              </a:ext>
            </a:extLst>
          </p:cNvPr>
          <p:cNvSpPr/>
          <p:nvPr/>
        </p:nvSpPr>
        <p:spPr>
          <a:xfrm>
            <a:off x="1158239" y="5959933"/>
            <a:ext cx="4937760" cy="1027611"/>
          </a:xfrm>
          <a:prstGeom prst="ellipse">
            <a:avLst/>
          </a:prstGeom>
          <a:solidFill>
            <a:srgbClr val="A1E3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Financement des services et aides de l’Etat</a:t>
            </a:r>
          </a:p>
        </p:txBody>
      </p:sp>
      <p:sp>
        <p:nvSpPr>
          <p:cNvPr id="14" name="Organigramme : Alternative 13">
            <a:extLst>
              <a:ext uri="{FF2B5EF4-FFF2-40B4-BE49-F238E27FC236}">
                <a16:creationId xmlns:a16="http://schemas.microsoft.com/office/drawing/2014/main" id="{45F9CDE9-041F-413F-A9AC-F7391CF1A6F8}"/>
              </a:ext>
            </a:extLst>
          </p:cNvPr>
          <p:cNvSpPr/>
          <p:nvPr/>
        </p:nvSpPr>
        <p:spPr>
          <a:xfrm>
            <a:off x="8834843" y="3429000"/>
            <a:ext cx="2420983" cy="9144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Prélèvements sociaux </a:t>
            </a:r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5B8990E0-2E50-4F5C-BE93-0FFF5CF5B27C}"/>
              </a:ext>
            </a:extLst>
          </p:cNvPr>
          <p:cNvSpPr/>
          <p:nvPr/>
        </p:nvSpPr>
        <p:spPr>
          <a:xfrm rot="5400000">
            <a:off x="9531530" y="3263544"/>
            <a:ext cx="1027611" cy="2804158"/>
          </a:xfrm>
          <a:prstGeom prst="rightBrac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B6484B8-A4D8-4EB7-AD75-CDA4474DC504}"/>
              </a:ext>
            </a:extLst>
          </p:cNvPr>
          <p:cNvSpPr/>
          <p:nvPr/>
        </p:nvSpPr>
        <p:spPr>
          <a:xfrm>
            <a:off x="8347164" y="5268645"/>
            <a:ext cx="3396340" cy="147175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Sécurité Sociale</a:t>
            </a:r>
          </a:p>
          <a:p>
            <a:pPr algn="ctr"/>
            <a:r>
              <a:rPr lang="fr-FR" dirty="0"/>
              <a:t>Assedic</a:t>
            </a:r>
          </a:p>
          <a:p>
            <a:pPr algn="ctr"/>
            <a:r>
              <a:rPr lang="fr-FR" dirty="0"/>
              <a:t>Retraite</a:t>
            </a: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44E34591-6DFD-4C7F-81D2-A81F6073AE0E}"/>
              </a:ext>
            </a:extLst>
          </p:cNvPr>
          <p:cNvSpPr txBox="1">
            <a:spLocks/>
          </p:cNvSpPr>
          <p:nvPr/>
        </p:nvSpPr>
        <p:spPr>
          <a:xfrm>
            <a:off x="581191" y="27965"/>
            <a:ext cx="11029616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ATTENTION : NE PAS CONFONDRE LES IMPÔTS ET LES Prélèvements SOCIAUX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7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08290827-9F41-4006-9D2E-539FB620EFC1}"/>
              </a:ext>
            </a:extLst>
          </p:cNvPr>
          <p:cNvSpPr txBox="1">
            <a:spLocks/>
          </p:cNvSpPr>
          <p:nvPr/>
        </p:nvSpPr>
        <p:spPr>
          <a:xfrm>
            <a:off x="0" y="2922100"/>
            <a:ext cx="4631590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</a:rPr>
              <a:t>Les recettes brutes de l’ETAT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1079D29-316A-416F-97AA-6416A56CA213}"/>
              </a:ext>
            </a:extLst>
          </p:cNvPr>
          <p:cNvSpPr txBox="1"/>
          <p:nvPr/>
        </p:nvSpPr>
        <p:spPr>
          <a:xfrm>
            <a:off x="8600661" y="2504661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38%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35F61FE-984F-44C2-834E-45053DAA8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606" y="581893"/>
            <a:ext cx="6553200" cy="522922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44B7F74-2641-4AC1-95CF-27437836A091}"/>
              </a:ext>
            </a:extLst>
          </p:cNvPr>
          <p:cNvSpPr txBox="1"/>
          <p:nvPr/>
        </p:nvSpPr>
        <p:spPr>
          <a:xfrm>
            <a:off x="7681241" y="4427429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24%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98CB2ED-DB08-4B76-97CF-2563A3706EC9}"/>
              </a:ext>
            </a:extLst>
          </p:cNvPr>
          <p:cNvSpPr txBox="1"/>
          <p:nvPr/>
        </p:nvSpPr>
        <p:spPr>
          <a:xfrm>
            <a:off x="6581311" y="3505405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16%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021D04-1200-4A6C-97D5-18DD4DE62A4D}"/>
              </a:ext>
            </a:extLst>
          </p:cNvPr>
          <p:cNvSpPr txBox="1"/>
          <p:nvPr/>
        </p:nvSpPr>
        <p:spPr>
          <a:xfrm>
            <a:off x="6914701" y="2460435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19%</a:t>
            </a:r>
          </a:p>
        </p:txBody>
      </p:sp>
      <p:sp>
        <p:nvSpPr>
          <p:cNvPr id="3" name="Organigramme : Alternative 2">
            <a:extLst>
              <a:ext uri="{FF2B5EF4-FFF2-40B4-BE49-F238E27FC236}">
                <a16:creationId xmlns:a16="http://schemas.microsoft.com/office/drawing/2014/main" id="{7BAED3B2-57EF-48CE-A1CA-FCB33C06AC31}"/>
              </a:ext>
            </a:extLst>
          </p:cNvPr>
          <p:cNvSpPr/>
          <p:nvPr/>
        </p:nvSpPr>
        <p:spPr>
          <a:xfrm>
            <a:off x="274558" y="4136331"/>
            <a:ext cx="4205077" cy="752764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500 milliards d’E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A2A1D09-5ED6-4685-A420-14B0AC9E4CB7}"/>
              </a:ext>
            </a:extLst>
          </p:cNvPr>
          <p:cNvSpPr txBox="1"/>
          <p:nvPr/>
        </p:nvSpPr>
        <p:spPr>
          <a:xfrm>
            <a:off x="8439608" y="2984295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38%</a:t>
            </a:r>
          </a:p>
        </p:txBody>
      </p:sp>
    </p:spTree>
    <p:extLst>
      <p:ext uri="{BB962C8B-B14F-4D97-AF65-F5344CB8AC3E}">
        <p14:creationId xmlns:p14="http://schemas.microsoft.com/office/powerpoint/2010/main" val="239532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08290827-9F41-4006-9D2E-539FB620EFC1}"/>
              </a:ext>
            </a:extLst>
          </p:cNvPr>
          <p:cNvSpPr txBox="1">
            <a:spLocks/>
          </p:cNvSpPr>
          <p:nvPr/>
        </p:nvSpPr>
        <p:spPr>
          <a:xfrm>
            <a:off x="0" y="2743198"/>
            <a:ext cx="4631590" cy="1371604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</a:rPr>
              <a:t>Les recettes nettes de l’ETAT </a:t>
            </a:r>
          </a:p>
          <a:p>
            <a:pPr algn="ctr"/>
            <a:r>
              <a:rPr lang="fr-FR" sz="3500" b="1" cap="none" dirty="0">
                <a:solidFill>
                  <a:schemeClr val="tx1"/>
                </a:solidFill>
              </a:rPr>
              <a:t>311 Milliards d’€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ABA16FF7-2670-43CC-B311-B06D54251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93561"/>
              </p:ext>
            </p:extLst>
          </p:nvPr>
        </p:nvGraphicFramePr>
        <p:xfrm>
          <a:off x="5459895" y="210557"/>
          <a:ext cx="5654262" cy="308238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27131">
                  <a:extLst>
                    <a:ext uri="{9D8B030D-6E8A-4147-A177-3AD203B41FA5}">
                      <a16:colId xmlns:a16="http://schemas.microsoft.com/office/drawing/2014/main" val="1142451885"/>
                    </a:ext>
                  </a:extLst>
                </a:gridCol>
                <a:gridCol w="2827131">
                  <a:extLst>
                    <a:ext uri="{9D8B030D-6E8A-4147-A177-3AD203B41FA5}">
                      <a16:colId xmlns:a16="http://schemas.microsoft.com/office/drawing/2014/main" val="2814089421"/>
                    </a:ext>
                  </a:extLst>
                </a:gridCol>
              </a:tblGrid>
              <a:tr h="85734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Types de recettes</a:t>
                      </a:r>
                    </a:p>
                  </a:txBody>
                  <a:tcPr>
                    <a:solidFill>
                      <a:srgbClr val="A1E3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Montant</a:t>
                      </a:r>
                    </a:p>
                  </a:txBody>
                  <a:tcPr>
                    <a:solidFill>
                      <a:srgbClr val="A1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5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TVA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190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81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Impôt sur le revenu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120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81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Impôt sur les sociétés 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80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07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Autres impôts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110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078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0" i="1" dirty="0"/>
                        <a:t>Recettes non fiscales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i="1" dirty="0"/>
                        <a:t>20 milliards d’E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30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TOTAL RECETTES BRUTES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520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94870"/>
                  </a:ext>
                </a:extLst>
              </a:tr>
            </a:tbl>
          </a:graphicData>
        </a:graphic>
      </p:graphicFrame>
      <p:graphicFrame>
        <p:nvGraphicFramePr>
          <p:cNvPr id="11" name="Tableau 2">
            <a:extLst>
              <a:ext uri="{FF2B5EF4-FFF2-40B4-BE49-F238E27FC236}">
                <a16:creationId xmlns:a16="http://schemas.microsoft.com/office/drawing/2014/main" id="{E05045D9-BDCD-4238-990F-9597500D6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563389"/>
              </p:ext>
            </p:extLst>
          </p:nvPr>
        </p:nvGraphicFramePr>
        <p:xfrm>
          <a:off x="5459895" y="3768260"/>
          <a:ext cx="5654262" cy="287918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27131">
                  <a:extLst>
                    <a:ext uri="{9D8B030D-6E8A-4147-A177-3AD203B41FA5}">
                      <a16:colId xmlns:a16="http://schemas.microsoft.com/office/drawing/2014/main" val="1142451885"/>
                    </a:ext>
                  </a:extLst>
                </a:gridCol>
                <a:gridCol w="2827131">
                  <a:extLst>
                    <a:ext uri="{9D8B030D-6E8A-4147-A177-3AD203B41FA5}">
                      <a16:colId xmlns:a16="http://schemas.microsoft.com/office/drawing/2014/main" val="2814089421"/>
                    </a:ext>
                  </a:extLst>
                </a:gridCol>
              </a:tblGrid>
              <a:tr h="85734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Prélèvements sur les recettes</a:t>
                      </a:r>
                    </a:p>
                  </a:txBody>
                  <a:tcPr>
                    <a:solidFill>
                      <a:srgbClr val="A1E3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Montant</a:t>
                      </a:r>
                    </a:p>
                  </a:txBody>
                  <a:tcPr>
                    <a:solidFill>
                      <a:srgbClr val="A1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5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Remboursements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142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81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Prélèvements pour les collectivités territoriales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44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81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Prélèvements pour l’Union Européenne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23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07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TOTAL PRELEVEMENTS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209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94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07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08290827-9F41-4006-9D2E-539FB620EFC1}"/>
              </a:ext>
            </a:extLst>
          </p:cNvPr>
          <p:cNvSpPr txBox="1">
            <a:spLocks/>
          </p:cNvSpPr>
          <p:nvPr/>
        </p:nvSpPr>
        <p:spPr>
          <a:xfrm>
            <a:off x="395660" y="2583612"/>
            <a:ext cx="4587157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LE déficit budgétaire 2025</a:t>
            </a:r>
          </a:p>
          <a:p>
            <a:pPr algn="ctr"/>
            <a:r>
              <a:rPr lang="fr-FR" b="1" cap="none" dirty="0">
                <a:solidFill>
                  <a:schemeClr val="tx1"/>
                </a:solidFill>
              </a:rPr>
              <a:t>134 </a:t>
            </a:r>
            <a:r>
              <a:rPr lang="fr-FR" sz="3000" b="1" cap="none" dirty="0">
                <a:solidFill>
                  <a:schemeClr val="tx1"/>
                </a:solidFill>
              </a:rPr>
              <a:t>milliards d’€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73C42DD4-B762-4491-B163-350EBC5005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6845796"/>
              </p:ext>
            </p:extLst>
          </p:nvPr>
        </p:nvGraphicFramePr>
        <p:xfrm>
          <a:off x="5512904" y="854211"/>
          <a:ext cx="6283436" cy="5294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872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F332011-92A1-4D86-B6FE-B611F81A2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08003"/>
              </p:ext>
            </p:extLst>
          </p:nvPr>
        </p:nvGraphicFramePr>
        <p:xfrm>
          <a:off x="757085" y="1462689"/>
          <a:ext cx="11039257" cy="3865245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3244644">
                  <a:extLst>
                    <a:ext uri="{9D8B030D-6E8A-4147-A177-3AD203B41FA5}">
                      <a16:colId xmlns:a16="http://schemas.microsoft.com/office/drawing/2014/main" val="2569258403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1209651230"/>
                    </a:ext>
                  </a:extLst>
                </a:gridCol>
                <a:gridCol w="3724058">
                  <a:extLst>
                    <a:ext uri="{9D8B030D-6E8A-4147-A177-3AD203B41FA5}">
                      <a16:colId xmlns:a16="http://schemas.microsoft.com/office/drawing/2014/main" val="105340742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effectLst/>
                        </a:rPr>
                        <a:t>Les dépenses les plus importantes par secteur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3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effectLst/>
                        </a:rPr>
                        <a:t>Montant en milliards d’€</a:t>
                      </a:r>
                    </a:p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3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effectLst/>
                        </a:rPr>
                        <a:t>Montant en milliards d’€</a:t>
                      </a:r>
                    </a:p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9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Education Nationale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78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5833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Défense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59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2838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Ecologie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43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511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Intérêts de la dette de l'Etat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37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92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Gendarmerie / Police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29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58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Solidarité, insertion égalité des chances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26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671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Enseignement supérieur (recherche)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25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274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Justice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13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293025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0B0027FB-1DB4-469D-A283-09054E252835}"/>
              </a:ext>
            </a:extLst>
          </p:cNvPr>
          <p:cNvSpPr txBox="1">
            <a:spLocks/>
          </p:cNvSpPr>
          <p:nvPr/>
        </p:nvSpPr>
        <p:spPr>
          <a:xfrm>
            <a:off x="416607" y="167442"/>
            <a:ext cx="4587157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</a:rPr>
              <a:t>LES PRINCIPALES DEPENSES DE L’ETAT EN 2025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1C1C8B6-6424-4181-9906-4EB949D93B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661575"/>
              </p:ext>
            </p:extLst>
          </p:nvPr>
        </p:nvGraphicFramePr>
        <p:xfrm>
          <a:off x="865238" y="1366681"/>
          <a:ext cx="9173497" cy="1975073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6086169">
                  <a:extLst>
                    <a:ext uri="{9D8B030D-6E8A-4147-A177-3AD203B41FA5}">
                      <a16:colId xmlns:a16="http://schemas.microsoft.com/office/drawing/2014/main" val="2497285628"/>
                    </a:ext>
                  </a:extLst>
                </a:gridCol>
                <a:gridCol w="3087328">
                  <a:extLst>
                    <a:ext uri="{9D8B030D-6E8A-4147-A177-3AD203B41FA5}">
                      <a16:colId xmlns:a16="http://schemas.microsoft.com/office/drawing/2014/main" val="2563871650"/>
                    </a:ext>
                  </a:extLst>
                </a:gridCol>
              </a:tblGrid>
              <a:tr h="467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Type d’établissement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Coût annuel moyen par étudiant (approximatif)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838222"/>
                  </a:ext>
                </a:extLst>
              </a:tr>
              <a:tr h="467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Université (licence, master, doctorat)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11 630 €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404655"/>
                  </a:ext>
                </a:extLst>
              </a:tr>
              <a:tr h="467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IUT (Institut Universitaire de Technologie)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13 340 €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342453"/>
                  </a:ext>
                </a:extLst>
              </a:tr>
              <a:tr h="467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BTS (en lycée public)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15 670 €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333831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586608E7-89B8-4884-8997-BD98A735E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238" y="535856"/>
            <a:ext cx="92816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Coût moyen annuel pour l’État d’un étudiant (en France) hors bourse :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EDA3BB-2663-46BD-87F6-9B565DA30CA9}"/>
              </a:ext>
            </a:extLst>
          </p:cNvPr>
          <p:cNvSpPr/>
          <p:nvPr/>
        </p:nvSpPr>
        <p:spPr>
          <a:xfrm>
            <a:off x="781664" y="3718288"/>
            <a:ext cx="10628671" cy="1566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noter :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droits d’inscription payés par les étudiants ne couvrent qu’une petite fraction du coût réel.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étudiants boursiers et les apprentis ne paient pas ces droits.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L’enseignement supérieur est donc largement financé par l’impôt public.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4787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529F2146C75048A695AB3F03D98EF9" ma:contentTypeVersion="13" ma:contentTypeDescription="Crée un document." ma:contentTypeScope="" ma:versionID="479e28cf53ac8aba7118a1d28d92a413">
  <xsd:schema xmlns:xsd="http://www.w3.org/2001/XMLSchema" xmlns:xs="http://www.w3.org/2001/XMLSchema" xmlns:p="http://schemas.microsoft.com/office/2006/metadata/properties" xmlns:ns3="1b6f2b70-d5a1-4544-a145-5b4293f13656" targetNamespace="http://schemas.microsoft.com/office/2006/metadata/properties" ma:root="true" ma:fieldsID="af7ba116415e6f231f70f489c79e4ad9" ns3:_="">
    <xsd:import namespace="1b6f2b70-d5a1-4544-a145-5b4293f136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6f2b70-d5a1-4544-a145-5b4293f136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b6f2b70-d5a1-4544-a145-5b4293f13656" xsi:nil="true"/>
  </documentManagement>
</p:properties>
</file>

<file path=customXml/itemProps1.xml><?xml version="1.0" encoding="utf-8"?>
<ds:datastoreItem xmlns:ds="http://schemas.openxmlformats.org/officeDocument/2006/customXml" ds:itemID="{AC0110FA-6981-496A-80B3-9419822727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6f2b70-d5a1-4544-a145-5b4293f136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1EC4E3-A955-42C1-84AA-83EFA46973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2AA12A-E7F6-4ADF-BA97-6D50BE821AE2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1b6f2b70-d5a1-4544-a145-5b4293f136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428</Words>
  <Application>Microsoft Office PowerPoint</Application>
  <PresentationFormat>Grand écran</PresentationFormat>
  <Paragraphs>100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Thème Office</vt:lpstr>
      <vt:lpstr>LE SYSTÈME FISCAL EN FRANCE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à la fiscalité et à la TVA</dc:title>
  <dc:creator>Luc</dc:creator>
  <cp:lastModifiedBy>NOEL Eric</cp:lastModifiedBy>
  <cp:revision>284</cp:revision>
  <dcterms:created xsi:type="dcterms:W3CDTF">2016-09-21T08:11:36Z</dcterms:created>
  <dcterms:modified xsi:type="dcterms:W3CDTF">2025-07-29T14:15:54Z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0x01010021529F2146C75048A695AB3F03D98EF9</vt:lpwstr>
  </property>
</Properties>
</file>