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2" r:id="rId4"/>
  </p:sldMasterIdLst>
  <p:notesMasterIdLst>
    <p:notesMasterId r:id="rId13"/>
  </p:notesMasterIdLst>
  <p:handoutMasterIdLst>
    <p:handoutMasterId r:id="rId14"/>
  </p:handoutMasterIdLst>
  <p:sldIdLst>
    <p:sldId id="256" r:id="rId5"/>
    <p:sldId id="258" r:id="rId6"/>
    <p:sldId id="362" r:id="rId7"/>
    <p:sldId id="264" r:id="rId8"/>
    <p:sldId id="361" r:id="rId9"/>
    <p:sldId id="360" r:id="rId10"/>
    <p:sldId id="357" r:id="rId11"/>
    <p:sldId id="26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E3CF"/>
    <a:srgbClr val="A8D7DC"/>
    <a:srgbClr val="D34C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Style léger 2 - Accentuation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Style moyen 1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7" autoAdjust="0"/>
    <p:restoredTop sz="94542" autoAdjust="0"/>
  </p:normalViewPr>
  <p:slideViewPr>
    <p:cSldViewPr snapToGrid="0">
      <p:cViewPr varScale="1">
        <p:scale>
          <a:sx n="46" d="100"/>
          <a:sy n="46" d="100"/>
        </p:scale>
        <p:origin x="67" y="93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ric Noel" userId="c97d4ec6-691b-4269-8690-07d4da695307" providerId="ADAL" clId="{4F9E3399-03D4-44AF-87B2-3020EB356842}"/>
    <pc:docChg chg="custSel modSld">
      <pc:chgData name="Eric Noel" userId="c97d4ec6-691b-4269-8690-07d4da695307" providerId="ADAL" clId="{4F9E3399-03D4-44AF-87B2-3020EB356842}" dt="2026-07-16T08:22:23.448" v="123" actId="20577"/>
      <pc:docMkLst>
        <pc:docMk/>
      </pc:docMkLst>
      <pc:sldChg chg="addSp delSp modSp">
        <pc:chgData name="Eric Noel" userId="c97d4ec6-691b-4269-8690-07d4da695307" providerId="ADAL" clId="{4F9E3399-03D4-44AF-87B2-3020EB356842}" dt="2026-07-16T08:15:36.195" v="25" actId="1076"/>
        <pc:sldMkLst>
          <pc:docMk/>
          <pc:sldMk cId="2395325963" sldId="264"/>
        </pc:sldMkLst>
        <pc:spChg chg="mod">
          <ac:chgData name="Eric Noel" userId="c97d4ec6-691b-4269-8690-07d4da695307" providerId="ADAL" clId="{4F9E3399-03D4-44AF-87B2-3020EB356842}" dt="2026-07-16T08:15:36.195" v="25" actId="1076"/>
          <ac:spMkLst>
            <pc:docMk/>
            <pc:sldMk cId="2395325963" sldId="264"/>
            <ac:spMk id="3" creationId="{7BAED3B2-57EF-48CE-A1CA-FCB33C06AC31}"/>
          </ac:spMkLst>
        </pc:spChg>
        <pc:spChg chg="del">
          <ac:chgData name="Eric Noel" userId="c97d4ec6-691b-4269-8690-07d4da695307" providerId="ADAL" clId="{4F9E3399-03D4-44AF-87B2-3020EB356842}" dt="2026-07-16T08:14:17.947" v="5" actId="478"/>
          <ac:spMkLst>
            <pc:docMk/>
            <pc:sldMk cId="2395325963" sldId="264"/>
            <ac:spMk id="7" creationId="{C1079D29-316A-416F-97AA-6416A56CA213}"/>
          </ac:spMkLst>
        </pc:spChg>
        <pc:spChg chg="mod">
          <ac:chgData name="Eric Noel" userId="c97d4ec6-691b-4269-8690-07d4da695307" providerId="ADAL" clId="{4F9E3399-03D4-44AF-87B2-3020EB356842}" dt="2026-07-16T08:14:48.996" v="17" actId="14100"/>
          <ac:spMkLst>
            <pc:docMk/>
            <pc:sldMk cId="2395325963" sldId="264"/>
            <ac:spMk id="9" creationId="{08290827-9F41-4006-9D2E-539FB620EFC1}"/>
          </ac:spMkLst>
        </pc:spChg>
        <pc:spChg chg="del">
          <ac:chgData name="Eric Noel" userId="c97d4ec6-691b-4269-8690-07d4da695307" providerId="ADAL" clId="{4F9E3399-03D4-44AF-87B2-3020EB356842}" dt="2026-07-16T08:14:19.997" v="6" actId="478"/>
          <ac:spMkLst>
            <pc:docMk/>
            <pc:sldMk cId="2395325963" sldId="264"/>
            <ac:spMk id="10" creationId="{344B7F74-2641-4AC1-95CF-27437836A091}"/>
          </ac:spMkLst>
        </pc:spChg>
        <pc:spChg chg="del">
          <ac:chgData name="Eric Noel" userId="c97d4ec6-691b-4269-8690-07d4da695307" providerId="ADAL" clId="{4F9E3399-03D4-44AF-87B2-3020EB356842}" dt="2026-07-16T08:14:21.651" v="7" actId="478"/>
          <ac:spMkLst>
            <pc:docMk/>
            <pc:sldMk cId="2395325963" sldId="264"/>
            <ac:spMk id="11" creationId="{9A2A1D09-5ED6-4685-A420-14B0AC9E4CB7}"/>
          </ac:spMkLst>
        </pc:spChg>
        <pc:spChg chg="del">
          <ac:chgData name="Eric Noel" userId="c97d4ec6-691b-4269-8690-07d4da695307" providerId="ADAL" clId="{4F9E3399-03D4-44AF-87B2-3020EB356842}" dt="2026-07-16T08:14:14.518" v="3" actId="478"/>
          <ac:spMkLst>
            <pc:docMk/>
            <pc:sldMk cId="2395325963" sldId="264"/>
            <ac:spMk id="13" creationId="{298CB2ED-DB08-4B76-97CF-2563A3706EC9}"/>
          </ac:spMkLst>
        </pc:spChg>
        <pc:spChg chg="del">
          <ac:chgData name="Eric Noel" userId="c97d4ec6-691b-4269-8690-07d4da695307" providerId="ADAL" clId="{4F9E3399-03D4-44AF-87B2-3020EB356842}" dt="2026-07-16T08:14:16.307" v="4" actId="478"/>
          <ac:spMkLst>
            <pc:docMk/>
            <pc:sldMk cId="2395325963" sldId="264"/>
            <ac:spMk id="16" creationId="{F4021D04-1200-4A6C-97D5-18DD4DE62A4D}"/>
          </ac:spMkLst>
        </pc:spChg>
        <pc:picChg chg="del">
          <ac:chgData name="Eric Noel" userId="c97d4ec6-691b-4269-8690-07d4da695307" providerId="ADAL" clId="{4F9E3399-03D4-44AF-87B2-3020EB356842}" dt="2026-07-16T08:14:02.519" v="0" actId="478"/>
          <ac:picMkLst>
            <pc:docMk/>
            <pc:sldMk cId="2395325963" sldId="264"/>
            <ac:picMk id="2" creationId="{A35F61FE-984F-44C2-834E-45053DAA804A}"/>
          </ac:picMkLst>
        </pc:picChg>
        <pc:picChg chg="add mod">
          <ac:chgData name="Eric Noel" userId="c97d4ec6-691b-4269-8690-07d4da695307" providerId="ADAL" clId="{4F9E3399-03D4-44AF-87B2-3020EB356842}" dt="2026-07-16T08:14:32.887" v="11" actId="1076"/>
          <ac:picMkLst>
            <pc:docMk/>
            <pc:sldMk cId="2395325963" sldId="264"/>
            <ac:picMk id="4" creationId="{2C9873A3-8C23-4DD3-9AD2-6E1C13FDEE1F}"/>
          </ac:picMkLst>
        </pc:picChg>
      </pc:sldChg>
      <pc:sldChg chg="delSp modSp">
        <pc:chgData name="Eric Noel" userId="c97d4ec6-691b-4269-8690-07d4da695307" providerId="ADAL" clId="{4F9E3399-03D4-44AF-87B2-3020EB356842}" dt="2026-07-16T08:22:23.448" v="123" actId="20577"/>
        <pc:sldMkLst>
          <pc:docMk/>
          <pc:sldMk cId="2248071359" sldId="361"/>
        </pc:sldMkLst>
        <pc:spChg chg="del mod">
          <ac:chgData name="Eric Noel" userId="c97d4ec6-691b-4269-8690-07d4da695307" providerId="ADAL" clId="{4F9E3399-03D4-44AF-87B2-3020EB356842}" dt="2026-07-16T08:21:51.844" v="114" actId="478"/>
          <ac:spMkLst>
            <pc:docMk/>
            <pc:sldMk cId="2248071359" sldId="361"/>
            <ac:spMk id="9" creationId="{08290827-9F41-4006-9D2E-539FB620EFC1}"/>
          </ac:spMkLst>
        </pc:spChg>
        <pc:graphicFrameChg chg="mod modGraphic">
          <ac:chgData name="Eric Noel" userId="c97d4ec6-691b-4269-8690-07d4da695307" providerId="ADAL" clId="{4F9E3399-03D4-44AF-87B2-3020EB356842}" dt="2026-07-16T08:22:23.448" v="123" actId="20577"/>
          <ac:graphicFrameMkLst>
            <pc:docMk/>
            <pc:sldMk cId="2248071359" sldId="361"/>
            <ac:graphicFrameMk id="2" creationId="{ABA16FF7-2670-43CC-B311-B06D542516C0}"/>
          </ac:graphicFrameMkLst>
        </pc:graphicFrameChg>
        <pc:graphicFrameChg chg="del modGraphic">
          <ac:chgData name="Eric Noel" userId="c97d4ec6-691b-4269-8690-07d4da695307" providerId="ADAL" clId="{4F9E3399-03D4-44AF-87B2-3020EB356842}" dt="2026-07-16T08:21:01.420" v="61" actId="478"/>
          <ac:graphicFrameMkLst>
            <pc:docMk/>
            <pc:sldMk cId="2248071359" sldId="361"/>
            <ac:graphicFrameMk id="11" creationId="{E05045D9-BDCD-4238-990F-9597500D6AE0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dirty="0"/>
              <a:t>Un budget </a:t>
            </a:r>
            <a:r>
              <a:rPr lang="en-US" sz="2000" dirty="0" err="1"/>
              <a:t>déséquilibré</a:t>
            </a:r>
            <a:r>
              <a:rPr lang="en-US" sz="2000" dirty="0"/>
              <a:t> de 134 milliards d'€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2.7777777777777779E-3"/>
                  <c:y val="0.19444444444444445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311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EA3-43BD-A274-3175B8CAF11D}"/>
                </c:ext>
              </c:extLst>
            </c:dLbl>
            <c:dLbl>
              <c:idx val="1"/>
              <c:layout>
                <c:manualLayout>
                  <c:x val="-5.5555555555556572E-3"/>
                  <c:y val="0.2777777777777777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EA3-43BD-A274-3175B8CAF11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Feuil1!$F$32:$G$32</c:f>
              <c:strCache>
                <c:ptCount val="2"/>
                <c:pt idx="0">
                  <c:v>Recettes</c:v>
                </c:pt>
                <c:pt idx="1">
                  <c:v>Dépenses</c:v>
                </c:pt>
              </c:strCache>
            </c:strRef>
          </c:cat>
          <c:val>
            <c:numRef>
              <c:f>Feuil1!$F$33:$G$33</c:f>
              <c:numCache>
                <c:formatCode>General</c:formatCode>
                <c:ptCount val="2"/>
                <c:pt idx="0">
                  <c:v>288</c:v>
                </c:pt>
                <c:pt idx="1">
                  <c:v>445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EA3-43BD-A274-3175B8CAF1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64145599"/>
        <c:axId val="364143103"/>
        <c:axId val="0"/>
      </c:bar3DChart>
      <c:catAx>
        <c:axId val="3641455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64143103"/>
        <c:crosses val="autoZero"/>
        <c:auto val="1"/>
        <c:lblAlgn val="ctr"/>
        <c:lblOffset val="100"/>
        <c:noMultiLvlLbl val="0"/>
      </c:catAx>
      <c:valAx>
        <c:axId val="3641431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641455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5C7774-BDEC-4BF5-9486-8ED9D2091747}" type="datetimeFigureOut">
              <a:rPr lang="fr-FR" smtClean="0"/>
              <a:t>16/07/2026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4EAFD8-086D-43D9-B9FB-3ECF20D18B9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88369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36D9FD-B44B-4B0F-810E-B5142233EED7}" type="datetimeFigureOut">
              <a:rPr lang="fr-FR" smtClean="0"/>
              <a:t>16/07/2026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69923-B271-41D5-BF01-C955E0B771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489177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60169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20898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83971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11790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11791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9894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05689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8091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9F9B2-BF0D-434B-A08F-51DE78A4A182}" type="datetime1">
              <a:rPr lang="en-US" smtClean="0"/>
              <a:t>7/16/2026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4839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274E2-B0D6-4D43-89C5-7AF3B2D077D1}" type="datetime1">
              <a:rPr lang="en-US" smtClean="0"/>
              <a:t>7/16/2026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0462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1CF75-DF4F-4278-833B-9BE144A0760C}" type="datetime1">
              <a:rPr lang="en-US" smtClean="0"/>
              <a:t>7/16/2026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0885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05938-F3E5-4F46-B666-BBB910DBCE27}" type="datetime1">
              <a:rPr lang="en-US" smtClean="0"/>
              <a:t>7/16/2026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648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D312C-046D-48A7-9AE5-39ED600AE546}" type="datetime1">
              <a:rPr lang="en-US" smtClean="0"/>
              <a:t>7/16/2026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9123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C81A7-3452-4577-9EA9-B3A30AA67AF0}" type="datetime1">
              <a:rPr lang="en-US" smtClean="0"/>
              <a:t>7/16/2026</a:t>
            </a:fld>
            <a:endParaRPr lang="en-US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898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86B96-D8C4-412B-822F-39F6FA78A856}" type="datetime1">
              <a:rPr lang="en-US" smtClean="0"/>
              <a:t>7/16/2026</a:t>
            </a:fld>
            <a:endParaRPr lang="en-US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04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9C6B5-6BBA-45EA-8E92-02D8740D314E}" type="datetime1">
              <a:rPr lang="en-US" smtClean="0"/>
              <a:t>7/16/2026</a:t>
            </a:fld>
            <a:endParaRPr lang="en-US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218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BE87A-7B1D-478F-B67E-7F0606C9C574}" type="datetime1">
              <a:rPr lang="en-US" smtClean="0"/>
              <a:t>7/16/2026</a:t>
            </a:fld>
            <a:endParaRPr lang="en-US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6375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8641C-2CFF-408C-B0F9-38FA6DC47B58}" type="datetime1">
              <a:rPr lang="en-US" smtClean="0"/>
              <a:t>7/16/2026</a:t>
            </a:fld>
            <a:endParaRPr lang="en-US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2649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F56C1-4FF8-4C62-B178-FA4316CC09E8}" type="datetime1">
              <a:rPr lang="en-US" smtClean="0"/>
              <a:t>7/16/2026</a:t>
            </a:fld>
            <a:endParaRPr lang="en-US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132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81CF0F-6E36-4AF0-9A06-058485C81297}" type="datetime1">
              <a:rPr lang="en-US" smtClean="0"/>
              <a:t>7/16/2026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75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887793" y="200578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fr-FR" dirty="0"/>
              <a:t>LE SYSTÈME FISCAL EN FRANCE</a:t>
            </a:r>
            <a:br>
              <a:rPr lang="fr-FR" dirty="0"/>
            </a:b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4900966" y="4270102"/>
            <a:ext cx="29314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dirty="0"/>
              <a:t>R106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DCF5907-30A1-489D-98E0-EFA47FFE4E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316" y="-290755"/>
            <a:ext cx="6521813" cy="2296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341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304710"/>
          </a:xfrm>
        </p:spPr>
        <p:txBody>
          <a:bodyPr>
            <a:normAutofit/>
          </a:bodyPr>
          <a:lstStyle/>
          <a:p>
            <a:r>
              <a:rPr lang="fr-FR" sz="3200" dirty="0"/>
              <a:t>Prélèvement effectué d’autorité, à titre définitif sur les ressources ou sur les biens des individus ou collectivités. </a:t>
            </a:r>
          </a:p>
          <a:p>
            <a:r>
              <a:rPr lang="fr-FR" sz="3200" dirty="0"/>
              <a:t>Il est payé en argent pour subvenir aux dépenses d’intérêt général de l’État ou des collectivités locales.</a:t>
            </a:r>
            <a:endParaRPr lang="fr-FR" dirty="0"/>
          </a:p>
          <a:p>
            <a:r>
              <a:rPr lang="fr-FR" sz="3200" dirty="0"/>
              <a:t>L’impôt est sans contrepartie directe, il ne peut faire l’objet d’une affectation à une destination particulière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4141F082-C01C-4C5E-B7B6-71CFC5C6A6C9}"/>
              </a:ext>
            </a:extLst>
          </p:cNvPr>
          <p:cNvSpPr txBox="1">
            <a:spLocks/>
          </p:cNvSpPr>
          <p:nvPr/>
        </p:nvSpPr>
        <p:spPr>
          <a:xfrm>
            <a:off x="581191" y="688551"/>
            <a:ext cx="11029616" cy="1013800"/>
          </a:xfrm>
          <a:prstGeom prst="rect">
            <a:avLst/>
          </a:prstGeom>
          <a:solidFill>
            <a:srgbClr val="A1E3CF"/>
          </a:solidFill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b="1" dirty="0">
                <a:solidFill>
                  <a:schemeClr val="tx1"/>
                </a:solidFill>
              </a:rPr>
              <a:t>QU’Est-ce QUE L’IMPOT ?</a:t>
            </a:r>
            <a:br>
              <a:rPr lang="fr-FR" b="1" dirty="0">
                <a:solidFill>
                  <a:schemeClr val="tx1"/>
                </a:solidFill>
              </a:rPr>
            </a:br>
            <a:endParaRPr lang="fr-FR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290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6788971E-D2D0-4D54-ACF9-BC829D16AA7B}"/>
              </a:ext>
            </a:extLst>
          </p:cNvPr>
          <p:cNvSpPr/>
          <p:nvPr/>
        </p:nvSpPr>
        <p:spPr>
          <a:xfrm>
            <a:off x="581194" y="1512032"/>
            <a:ext cx="2420983" cy="914400"/>
          </a:xfrm>
          <a:prstGeom prst="flowChartAlternateProcess">
            <a:avLst/>
          </a:prstGeom>
          <a:solidFill>
            <a:srgbClr val="A1E3CF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TVA</a:t>
            </a: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DCBE416C-E708-4520-B720-BFED137E988C}"/>
              </a:ext>
            </a:extLst>
          </p:cNvPr>
          <p:cNvSpPr/>
          <p:nvPr/>
        </p:nvSpPr>
        <p:spPr>
          <a:xfrm>
            <a:off x="581193" y="2552706"/>
            <a:ext cx="2420983" cy="914400"/>
          </a:xfrm>
          <a:prstGeom prst="flowChartAlternateProcess">
            <a:avLst/>
          </a:prstGeom>
          <a:solidFill>
            <a:srgbClr val="A1E3CF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I. Revenu</a:t>
            </a: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2912A76B-20FB-496B-A590-A92454C2470A}"/>
              </a:ext>
            </a:extLst>
          </p:cNvPr>
          <p:cNvSpPr/>
          <p:nvPr/>
        </p:nvSpPr>
        <p:spPr>
          <a:xfrm>
            <a:off x="581192" y="3591203"/>
            <a:ext cx="2420983" cy="914400"/>
          </a:xfrm>
          <a:prstGeom prst="flowChartAlternateProcess">
            <a:avLst/>
          </a:prstGeom>
          <a:solidFill>
            <a:srgbClr val="A1E3CF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I. Sociétés</a:t>
            </a: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96160FB0-C681-49B8-B99A-6BDA23334F89}"/>
              </a:ext>
            </a:extLst>
          </p:cNvPr>
          <p:cNvSpPr/>
          <p:nvPr/>
        </p:nvSpPr>
        <p:spPr>
          <a:xfrm>
            <a:off x="4008015" y="2111837"/>
            <a:ext cx="2420983" cy="914400"/>
          </a:xfrm>
          <a:prstGeom prst="flowChartAlternateProcess">
            <a:avLst/>
          </a:prstGeom>
          <a:solidFill>
            <a:srgbClr val="A1E3CF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Taxe foncière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20D09A7F-6F72-42AB-8CE3-24FB0AEEC33B}"/>
              </a:ext>
            </a:extLst>
          </p:cNvPr>
          <p:cNvSpPr/>
          <p:nvPr/>
        </p:nvSpPr>
        <p:spPr>
          <a:xfrm>
            <a:off x="4005941" y="3237417"/>
            <a:ext cx="2420983" cy="914400"/>
          </a:xfrm>
          <a:prstGeom prst="flowChartAlternateProcess">
            <a:avLst/>
          </a:prstGeom>
          <a:solidFill>
            <a:srgbClr val="A1E3CF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T.I.P.P.</a:t>
            </a: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1A4494D0-D35F-4DC2-B3BE-995276BB057A}"/>
              </a:ext>
            </a:extLst>
          </p:cNvPr>
          <p:cNvSpPr/>
          <p:nvPr/>
        </p:nvSpPr>
        <p:spPr>
          <a:xfrm>
            <a:off x="4005941" y="4437878"/>
            <a:ext cx="2420983" cy="914400"/>
          </a:xfrm>
          <a:prstGeom prst="flowChartAlternateProcess">
            <a:avLst/>
          </a:prstGeom>
          <a:solidFill>
            <a:srgbClr val="A1E3CF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Droit d’enregistrement</a:t>
            </a: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D6BC53DF-625E-4A1E-8E7D-695D27D7D022}"/>
              </a:ext>
            </a:extLst>
          </p:cNvPr>
          <p:cNvSpPr/>
          <p:nvPr/>
        </p:nvSpPr>
        <p:spPr>
          <a:xfrm>
            <a:off x="581191" y="4665623"/>
            <a:ext cx="2420983" cy="914400"/>
          </a:xfrm>
          <a:prstGeom prst="flowChartAlternateProcess">
            <a:avLst/>
          </a:prstGeom>
          <a:solidFill>
            <a:srgbClr val="A1E3CF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Droit de succession</a:t>
            </a:r>
          </a:p>
        </p:txBody>
      </p:sp>
      <p:sp>
        <p:nvSpPr>
          <p:cNvPr id="12" name="Accolade fermante 11">
            <a:extLst>
              <a:ext uri="{FF2B5EF4-FFF2-40B4-BE49-F238E27FC236}">
                <a16:creationId xmlns:a16="http://schemas.microsoft.com/office/drawing/2014/main" id="{74A7EFEB-EFFE-4446-B264-716F113357DE}"/>
              </a:ext>
            </a:extLst>
          </p:cNvPr>
          <p:cNvSpPr/>
          <p:nvPr/>
        </p:nvSpPr>
        <p:spPr>
          <a:xfrm rot="5400000">
            <a:off x="2891243" y="2309953"/>
            <a:ext cx="1471751" cy="675349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7CB8D1AF-FE14-4D48-BB45-4FF3ED62B0CA}"/>
              </a:ext>
            </a:extLst>
          </p:cNvPr>
          <p:cNvSpPr/>
          <p:nvPr/>
        </p:nvSpPr>
        <p:spPr>
          <a:xfrm>
            <a:off x="1158239" y="5959933"/>
            <a:ext cx="4937760" cy="1027611"/>
          </a:xfrm>
          <a:prstGeom prst="ellipse">
            <a:avLst/>
          </a:prstGeom>
          <a:solidFill>
            <a:srgbClr val="A1E3C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Financement des services et aides de l’Etat</a:t>
            </a: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45F9CDE9-041F-413F-A9AC-F7391CF1A6F8}"/>
              </a:ext>
            </a:extLst>
          </p:cNvPr>
          <p:cNvSpPr/>
          <p:nvPr/>
        </p:nvSpPr>
        <p:spPr>
          <a:xfrm>
            <a:off x="8834843" y="3429000"/>
            <a:ext cx="2420983" cy="914400"/>
          </a:xfrm>
          <a:prstGeom prst="flowChartAlternate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/>
              <a:t>Prélèvements sociaux </a:t>
            </a:r>
          </a:p>
        </p:txBody>
      </p:sp>
      <p:sp>
        <p:nvSpPr>
          <p:cNvPr id="15" name="Accolade fermante 14">
            <a:extLst>
              <a:ext uri="{FF2B5EF4-FFF2-40B4-BE49-F238E27FC236}">
                <a16:creationId xmlns:a16="http://schemas.microsoft.com/office/drawing/2014/main" id="{5B8990E0-2E50-4F5C-BE93-0FFF5CF5B27C}"/>
              </a:ext>
            </a:extLst>
          </p:cNvPr>
          <p:cNvSpPr/>
          <p:nvPr/>
        </p:nvSpPr>
        <p:spPr>
          <a:xfrm rot="5400000">
            <a:off x="9531530" y="3263544"/>
            <a:ext cx="1027611" cy="2804158"/>
          </a:xfrm>
          <a:prstGeom prst="rightBrac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6B6484B8-A4D8-4EB7-AD75-CDA4474DC504}"/>
              </a:ext>
            </a:extLst>
          </p:cNvPr>
          <p:cNvSpPr/>
          <p:nvPr/>
        </p:nvSpPr>
        <p:spPr>
          <a:xfrm>
            <a:off x="8347164" y="5268645"/>
            <a:ext cx="3396340" cy="1471752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Sécurité Sociale</a:t>
            </a:r>
          </a:p>
          <a:p>
            <a:pPr algn="ctr"/>
            <a:r>
              <a:rPr lang="fr-FR" dirty="0"/>
              <a:t>Assedic</a:t>
            </a:r>
          </a:p>
          <a:p>
            <a:pPr algn="ctr"/>
            <a:r>
              <a:rPr lang="fr-FR" dirty="0"/>
              <a:t>Retraite</a:t>
            </a:r>
          </a:p>
        </p:txBody>
      </p:sp>
      <p:sp>
        <p:nvSpPr>
          <p:cNvPr id="17" name="Titre 1">
            <a:extLst>
              <a:ext uri="{FF2B5EF4-FFF2-40B4-BE49-F238E27FC236}">
                <a16:creationId xmlns:a16="http://schemas.microsoft.com/office/drawing/2014/main" id="{44E34591-6DFD-4C7F-81D2-A81F6073AE0E}"/>
              </a:ext>
            </a:extLst>
          </p:cNvPr>
          <p:cNvSpPr txBox="1">
            <a:spLocks/>
          </p:cNvSpPr>
          <p:nvPr/>
        </p:nvSpPr>
        <p:spPr>
          <a:xfrm>
            <a:off x="581191" y="27965"/>
            <a:ext cx="11029616" cy="1013800"/>
          </a:xfrm>
          <a:prstGeom prst="rect">
            <a:avLst/>
          </a:prstGeom>
          <a:solidFill>
            <a:srgbClr val="A1E3CF"/>
          </a:solidFill>
        </p:spPr>
        <p:txBody>
          <a:bodyPr vert="horz" lIns="91440" tIns="45720" rIns="91440" bIns="45720" rtlCol="0" anchor="b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b="1" dirty="0">
                <a:solidFill>
                  <a:schemeClr val="tx1"/>
                </a:solidFill>
              </a:rPr>
              <a:t>ATTENTION : NE PAS CONFONDRE LES IMPÔTS ET LES Prélèvements SOCIAUX</a:t>
            </a:r>
            <a:br>
              <a:rPr lang="fr-FR" b="1" dirty="0">
                <a:solidFill>
                  <a:schemeClr val="tx1"/>
                </a:solidFill>
              </a:rPr>
            </a:br>
            <a:endParaRPr lang="fr-FR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3270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08290827-9F41-4006-9D2E-539FB620EFC1}"/>
              </a:ext>
            </a:extLst>
          </p:cNvPr>
          <p:cNvSpPr txBox="1">
            <a:spLocks/>
          </p:cNvSpPr>
          <p:nvPr/>
        </p:nvSpPr>
        <p:spPr>
          <a:xfrm>
            <a:off x="195308" y="1012054"/>
            <a:ext cx="2902999" cy="1313895"/>
          </a:xfrm>
          <a:prstGeom prst="rect">
            <a:avLst/>
          </a:prstGeom>
          <a:solidFill>
            <a:srgbClr val="A1E3CF"/>
          </a:solidFill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fr-FR" b="1" dirty="0">
                <a:solidFill>
                  <a:schemeClr val="tx1"/>
                </a:solidFill>
              </a:rPr>
              <a:t>Les recettes brutes de l’ETAT</a:t>
            </a:r>
            <a:br>
              <a:rPr lang="fr-FR" b="1" dirty="0">
                <a:solidFill>
                  <a:schemeClr val="tx1"/>
                </a:solidFill>
              </a:rPr>
            </a:br>
            <a:endParaRPr lang="fr-FR" sz="2000" b="1" dirty="0">
              <a:solidFill>
                <a:schemeClr val="tx1"/>
              </a:solidFill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7BAED3B2-57EF-48CE-A1CA-FCB33C06AC31}"/>
              </a:ext>
            </a:extLst>
          </p:cNvPr>
          <p:cNvSpPr/>
          <p:nvPr/>
        </p:nvSpPr>
        <p:spPr>
          <a:xfrm>
            <a:off x="195308" y="3568160"/>
            <a:ext cx="3223244" cy="1397179"/>
          </a:xfrm>
          <a:prstGeom prst="flowChartAlternateProcess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/>
              <a:t>495 milliards d’€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C9873A3-8C23-4DD3-9AD2-6E1C13FDEE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8740" y="470517"/>
            <a:ext cx="7931100" cy="5062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325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2">
            <a:extLst>
              <a:ext uri="{FF2B5EF4-FFF2-40B4-BE49-F238E27FC236}">
                <a16:creationId xmlns:a16="http://schemas.microsoft.com/office/drawing/2014/main" id="{ABA16FF7-2670-43CC-B311-B06D542516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4913546"/>
              </p:ext>
            </p:extLst>
          </p:nvPr>
        </p:nvGraphicFramePr>
        <p:xfrm>
          <a:off x="1918834" y="144056"/>
          <a:ext cx="8821210" cy="6234417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4188247">
                  <a:extLst>
                    <a:ext uri="{9D8B030D-6E8A-4147-A177-3AD203B41FA5}">
                      <a16:colId xmlns:a16="http://schemas.microsoft.com/office/drawing/2014/main" val="1142451885"/>
                    </a:ext>
                  </a:extLst>
                </a:gridCol>
                <a:gridCol w="4632963">
                  <a:extLst>
                    <a:ext uri="{9D8B030D-6E8A-4147-A177-3AD203B41FA5}">
                      <a16:colId xmlns:a16="http://schemas.microsoft.com/office/drawing/2014/main" val="2814089421"/>
                    </a:ext>
                  </a:extLst>
                </a:gridCol>
              </a:tblGrid>
              <a:tr h="1633912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>
                          <a:solidFill>
                            <a:schemeClr val="tx1"/>
                          </a:solidFill>
                        </a:rPr>
                        <a:t>Types de recettes</a:t>
                      </a:r>
                    </a:p>
                  </a:txBody>
                  <a:tcPr>
                    <a:solidFill>
                      <a:srgbClr val="A1E3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>
                          <a:solidFill>
                            <a:schemeClr val="tx1"/>
                          </a:solidFill>
                        </a:rPr>
                        <a:t>Montant</a:t>
                      </a:r>
                    </a:p>
                  </a:txBody>
                  <a:tcPr>
                    <a:solidFill>
                      <a:srgbClr val="A1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5856154"/>
                  </a:ext>
                </a:extLst>
              </a:tr>
              <a:tr h="706741">
                <a:tc>
                  <a:txBody>
                    <a:bodyPr/>
                    <a:lstStyle/>
                    <a:p>
                      <a:r>
                        <a:rPr lang="fr-FR" sz="3200" dirty="0"/>
                        <a:t>TVA 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3200" dirty="0"/>
                        <a:t>175 milliards d’€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8581886"/>
                  </a:ext>
                </a:extLst>
              </a:tr>
              <a:tr h="706741">
                <a:tc>
                  <a:txBody>
                    <a:bodyPr/>
                    <a:lstStyle/>
                    <a:p>
                      <a:r>
                        <a:rPr lang="fr-FR" sz="3200" dirty="0"/>
                        <a:t>Impôt sur le revenu 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3200" dirty="0"/>
                        <a:t>121 milliards d’€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2812149"/>
                  </a:ext>
                </a:extLst>
              </a:tr>
              <a:tr h="706741">
                <a:tc>
                  <a:txBody>
                    <a:bodyPr/>
                    <a:lstStyle/>
                    <a:p>
                      <a:r>
                        <a:rPr lang="fr-FR" sz="3200" dirty="0"/>
                        <a:t>Impôt sur les sociétés  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3200" dirty="0"/>
                        <a:t> 83 milliards d’€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4071664"/>
                  </a:ext>
                </a:extLst>
              </a:tr>
              <a:tr h="706741">
                <a:tc>
                  <a:txBody>
                    <a:bodyPr/>
                    <a:lstStyle/>
                    <a:p>
                      <a:r>
                        <a:rPr lang="fr-FR" sz="3200" dirty="0"/>
                        <a:t>Autres impôts 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3200" dirty="0"/>
                        <a:t> 93 milliards d’€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4078646"/>
                  </a:ext>
                </a:extLst>
              </a:tr>
              <a:tr h="706741">
                <a:tc>
                  <a:txBody>
                    <a:bodyPr/>
                    <a:lstStyle/>
                    <a:p>
                      <a:r>
                        <a:rPr lang="fr-FR" sz="3200" b="0" i="0" u="none" dirty="0"/>
                        <a:t>Recettes non fiscales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3200" b="0" i="0" u="none" dirty="0"/>
                        <a:t>23 milliards d’€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2309427"/>
                  </a:ext>
                </a:extLst>
              </a:tr>
              <a:tr h="706741">
                <a:tc>
                  <a:txBody>
                    <a:bodyPr/>
                    <a:lstStyle/>
                    <a:p>
                      <a:r>
                        <a:rPr lang="fr-FR" sz="3200" b="1" dirty="0"/>
                        <a:t>TOTAL RECETTES BRUTES 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3200" b="1" dirty="0"/>
                        <a:t>495 milliards d’€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91948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8071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08290827-9F41-4006-9D2E-539FB620EFC1}"/>
              </a:ext>
            </a:extLst>
          </p:cNvPr>
          <p:cNvSpPr txBox="1">
            <a:spLocks/>
          </p:cNvSpPr>
          <p:nvPr/>
        </p:nvSpPr>
        <p:spPr>
          <a:xfrm>
            <a:off x="395660" y="2583612"/>
            <a:ext cx="4587157" cy="1013800"/>
          </a:xfrm>
          <a:prstGeom prst="rect">
            <a:avLst/>
          </a:prstGeom>
          <a:solidFill>
            <a:srgbClr val="A1E3CF"/>
          </a:solidFill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b="1" dirty="0">
                <a:solidFill>
                  <a:schemeClr val="tx1"/>
                </a:solidFill>
              </a:rPr>
              <a:t>LE déficit budgétaire 2025</a:t>
            </a:r>
          </a:p>
          <a:p>
            <a:pPr algn="ctr"/>
            <a:r>
              <a:rPr lang="fr-FR" b="1" cap="none" dirty="0">
                <a:solidFill>
                  <a:schemeClr val="tx1"/>
                </a:solidFill>
              </a:rPr>
              <a:t>134 </a:t>
            </a:r>
            <a:r>
              <a:rPr lang="fr-FR" sz="3000" b="1" cap="none" dirty="0">
                <a:solidFill>
                  <a:schemeClr val="tx1"/>
                </a:solidFill>
              </a:rPr>
              <a:t>milliards d’€</a:t>
            </a:r>
            <a:br>
              <a:rPr lang="fr-FR" b="1" dirty="0">
                <a:solidFill>
                  <a:schemeClr val="tx1"/>
                </a:solidFill>
              </a:rPr>
            </a:br>
            <a:endParaRPr lang="fr-FR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Graphique 3">
            <a:extLst>
              <a:ext uri="{FF2B5EF4-FFF2-40B4-BE49-F238E27FC236}">
                <a16:creationId xmlns:a16="http://schemas.microsoft.com/office/drawing/2014/main" id="{73C42DD4-B762-4491-B163-350EBC50059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7763875"/>
              </p:ext>
            </p:extLst>
          </p:nvPr>
        </p:nvGraphicFramePr>
        <p:xfrm>
          <a:off x="5512904" y="854211"/>
          <a:ext cx="6283436" cy="52947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78721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F332011-92A1-4D86-B6FE-B611F81A28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4908003"/>
              </p:ext>
            </p:extLst>
          </p:nvPr>
        </p:nvGraphicFramePr>
        <p:xfrm>
          <a:off x="757085" y="1462689"/>
          <a:ext cx="11039257" cy="3865245"/>
        </p:xfrm>
        <a:graphic>
          <a:graphicData uri="http://schemas.openxmlformats.org/drawingml/2006/table">
            <a:tbl>
              <a:tblPr>
                <a:tableStyleId>{10A1B5D5-9B99-4C35-A422-299274C87663}</a:tableStyleId>
              </a:tblPr>
              <a:tblGrid>
                <a:gridCol w="3244644">
                  <a:extLst>
                    <a:ext uri="{9D8B030D-6E8A-4147-A177-3AD203B41FA5}">
                      <a16:colId xmlns:a16="http://schemas.microsoft.com/office/drawing/2014/main" val="2569258403"/>
                    </a:ext>
                  </a:extLst>
                </a:gridCol>
                <a:gridCol w="4070555">
                  <a:extLst>
                    <a:ext uri="{9D8B030D-6E8A-4147-A177-3AD203B41FA5}">
                      <a16:colId xmlns:a16="http://schemas.microsoft.com/office/drawing/2014/main" val="1209651230"/>
                    </a:ext>
                  </a:extLst>
                </a:gridCol>
                <a:gridCol w="3724058">
                  <a:extLst>
                    <a:ext uri="{9D8B030D-6E8A-4147-A177-3AD203B41FA5}">
                      <a16:colId xmlns:a16="http://schemas.microsoft.com/office/drawing/2014/main" val="1053407420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400" b="1" u="none" strike="noStrike" dirty="0">
                          <a:effectLst/>
                        </a:rPr>
                        <a:t>Les dépenses les plus importantes par secteur</a:t>
                      </a:r>
                      <a:endParaRPr lang="fr-F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400" b="1" u="none" strike="noStrike" dirty="0">
                          <a:effectLst/>
                        </a:rPr>
                        <a:t>Montant en milliards d’€</a:t>
                      </a:r>
                    </a:p>
                    <a:p>
                      <a:pPr algn="ctr" fontAlgn="b"/>
                      <a:r>
                        <a:rPr lang="fr-F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400" b="1" u="none" strike="noStrike" dirty="0">
                          <a:effectLst/>
                        </a:rPr>
                        <a:t>Montant en milliards d’€</a:t>
                      </a:r>
                    </a:p>
                    <a:p>
                      <a:pPr algn="ctr" fontAlgn="b"/>
                      <a:r>
                        <a:rPr lang="fr-F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87987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u="none" strike="noStrike" dirty="0">
                          <a:effectLst/>
                        </a:rPr>
                        <a:t>Education Nationale </a:t>
                      </a:r>
                      <a:endParaRPr lang="fr-F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u="none" strike="noStrike" dirty="0">
                          <a:effectLst/>
                        </a:rPr>
                        <a:t>78</a:t>
                      </a:r>
                      <a:endParaRPr lang="fr-F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358334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u="none" strike="noStrike" dirty="0">
                          <a:effectLst/>
                        </a:rPr>
                        <a:t>Défense</a:t>
                      </a:r>
                      <a:endParaRPr lang="fr-F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u="none" strike="noStrike" dirty="0">
                          <a:effectLst/>
                        </a:rPr>
                        <a:t>59</a:t>
                      </a:r>
                      <a:endParaRPr lang="fr-F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128386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u="none" strike="noStrike">
                          <a:effectLst/>
                        </a:rPr>
                        <a:t>Ecologie</a:t>
                      </a:r>
                      <a:endParaRPr lang="fr-F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u="none" strike="noStrike" dirty="0">
                          <a:effectLst/>
                        </a:rPr>
                        <a:t>43</a:t>
                      </a:r>
                      <a:endParaRPr lang="fr-F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751176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u="none" strike="noStrike" dirty="0">
                          <a:effectLst/>
                        </a:rPr>
                        <a:t>Intérêts de la dette de l'Etat</a:t>
                      </a:r>
                      <a:endParaRPr lang="fr-F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u="none" strike="noStrike" dirty="0">
                          <a:effectLst/>
                        </a:rPr>
                        <a:t>37</a:t>
                      </a:r>
                      <a:endParaRPr lang="fr-F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2926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u="none" strike="noStrike" dirty="0">
                          <a:effectLst/>
                        </a:rPr>
                        <a:t>Gendarmerie / Police</a:t>
                      </a:r>
                      <a:endParaRPr lang="fr-F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u="none" strike="noStrike" dirty="0">
                          <a:effectLst/>
                        </a:rPr>
                        <a:t>29</a:t>
                      </a:r>
                      <a:endParaRPr lang="fr-F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905813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u="none" strike="noStrike" dirty="0">
                          <a:effectLst/>
                        </a:rPr>
                        <a:t>Solidarité, insertion égalité des chances</a:t>
                      </a:r>
                      <a:endParaRPr lang="fr-F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u="none" strike="noStrike" dirty="0">
                          <a:effectLst/>
                        </a:rPr>
                        <a:t>26</a:t>
                      </a:r>
                      <a:endParaRPr lang="fr-F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76718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u="none" strike="noStrike">
                          <a:effectLst/>
                        </a:rPr>
                        <a:t>Enseignement supérieur (recherche)</a:t>
                      </a:r>
                      <a:endParaRPr lang="fr-F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u="none" strike="noStrike" dirty="0">
                          <a:effectLst/>
                        </a:rPr>
                        <a:t>25</a:t>
                      </a:r>
                      <a:endParaRPr lang="fr-F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527483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u="none" strike="noStrike">
                          <a:effectLst/>
                        </a:rPr>
                        <a:t>Justice</a:t>
                      </a:r>
                      <a:endParaRPr lang="fr-F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u="none" strike="noStrike" dirty="0">
                          <a:effectLst/>
                        </a:rPr>
                        <a:t>13</a:t>
                      </a:r>
                      <a:endParaRPr lang="fr-F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2293025"/>
                  </a:ext>
                </a:extLst>
              </a:tr>
            </a:tbl>
          </a:graphicData>
        </a:graphic>
      </p:graphicFrame>
      <p:sp>
        <p:nvSpPr>
          <p:cNvPr id="5" name="Titre 1">
            <a:extLst>
              <a:ext uri="{FF2B5EF4-FFF2-40B4-BE49-F238E27FC236}">
                <a16:creationId xmlns:a16="http://schemas.microsoft.com/office/drawing/2014/main" id="{0B0027FB-1DB4-469D-A283-09054E252835}"/>
              </a:ext>
            </a:extLst>
          </p:cNvPr>
          <p:cNvSpPr txBox="1">
            <a:spLocks/>
          </p:cNvSpPr>
          <p:nvPr/>
        </p:nvSpPr>
        <p:spPr>
          <a:xfrm>
            <a:off x="416607" y="167442"/>
            <a:ext cx="4587157" cy="1013800"/>
          </a:xfrm>
          <a:prstGeom prst="rect">
            <a:avLst/>
          </a:prstGeom>
          <a:solidFill>
            <a:srgbClr val="A1E3CF"/>
          </a:solidFill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fr-FR" b="1" dirty="0">
                <a:solidFill>
                  <a:schemeClr val="tx1"/>
                </a:solidFill>
              </a:rPr>
              <a:t>LES PRINCIPALES DEPENSES DE L’ETAT EN 2025</a:t>
            </a:r>
            <a:br>
              <a:rPr lang="fr-FR" b="1" dirty="0">
                <a:solidFill>
                  <a:schemeClr val="tx1"/>
                </a:solidFill>
              </a:rPr>
            </a:br>
            <a:endParaRPr lang="fr-FR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06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B1C1C8B6-6424-4181-9906-4EB949D93B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2067668"/>
              </p:ext>
            </p:extLst>
          </p:nvPr>
        </p:nvGraphicFramePr>
        <p:xfrm>
          <a:off x="865238" y="1366681"/>
          <a:ext cx="9173497" cy="1975073"/>
        </p:xfrm>
        <a:graphic>
          <a:graphicData uri="http://schemas.openxmlformats.org/drawingml/2006/table">
            <a:tbl>
              <a:tblPr firstRow="1" firstCol="1" bandRow="1">
                <a:tableStyleId>{912C8C85-51F0-491E-9774-3900AFEF0FD7}</a:tableStyleId>
              </a:tblPr>
              <a:tblGrid>
                <a:gridCol w="6086169">
                  <a:extLst>
                    <a:ext uri="{9D8B030D-6E8A-4147-A177-3AD203B41FA5}">
                      <a16:colId xmlns:a16="http://schemas.microsoft.com/office/drawing/2014/main" val="2497285628"/>
                    </a:ext>
                  </a:extLst>
                </a:gridCol>
                <a:gridCol w="3087328">
                  <a:extLst>
                    <a:ext uri="{9D8B030D-6E8A-4147-A177-3AD203B41FA5}">
                      <a16:colId xmlns:a16="http://schemas.microsoft.com/office/drawing/2014/main" val="2563871650"/>
                    </a:ext>
                  </a:extLst>
                </a:gridCol>
              </a:tblGrid>
              <a:tr h="4670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Type d’établissement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Coût annuel moyen par étudiant (approximatif)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9838222"/>
                  </a:ext>
                </a:extLst>
              </a:tr>
              <a:tr h="4670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Université (licence, master, doctorat)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11 630 €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5404655"/>
                  </a:ext>
                </a:extLst>
              </a:tr>
              <a:tr h="4670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</a:rPr>
                        <a:t>IUT (Institut Universitaire de Technologie)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</a:rPr>
                        <a:t>13 340 €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1342453"/>
                  </a:ext>
                </a:extLst>
              </a:tr>
              <a:tr h="4670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BTS (en lycée public)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15 670 €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7333831"/>
                  </a:ext>
                </a:extLst>
              </a:tr>
            </a:tbl>
          </a:graphicData>
        </a:graphic>
      </p:graphicFrame>
      <p:sp>
        <p:nvSpPr>
          <p:cNvPr id="7" name="Rectangle 1">
            <a:extLst>
              <a:ext uri="{FF2B5EF4-FFF2-40B4-BE49-F238E27FC236}">
                <a16:creationId xmlns:a16="http://schemas.microsoft.com/office/drawing/2014/main" id="{586608E7-89B8-4884-8997-BD98A735EB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5238" y="535856"/>
            <a:ext cx="928165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Coût moyen annuel pour l’État d’un étudiant (en France) hors bourse :</a:t>
            </a:r>
            <a:endParaRPr kumimoji="0" lang="fr-FR" altLang="fr-F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EDA3BB-2663-46BD-87F6-9B565DA30CA9}"/>
              </a:ext>
            </a:extLst>
          </p:cNvPr>
          <p:cNvSpPr/>
          <p:nvPr/>
        </p:nvSpPr>
        <p:spPr>
          <a:xfrm>
            <a:off x="781664" y="3718288"/>
            <a:ext cx="10628671" cy="1566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À noter :</a:t>
            </a: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Les droits d’inscription payés par les étudiants ne couvrent qu’une petite fraction du coût réel.</a:t>
            </a: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Les étudiants boursiers et les apprentis ne paient pas ces droits.</a:t>
            </a: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L’enseignement supérieur est donc largement financé par l’impôt public.</a:t>
            </a:r>
            <a:endParaRPr lang="fr-FR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47874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1529F2146C75048A695AB3F03D98EF9" ma:contentTypeVersion="13" ma:contentTypeDescription="Crée un document." ma:contentTypeScope="" ma:versionID="479e28cf53ac8aba7118a1d28d92a413">
  <xsd:schema xmlns:xsd="http://www.w3.org/2001/XMLSchema" xmlns:xs="http://www.w3.org/2001/XMLSchema" xmlns:p="http://schemas.microsoft.com/office/2006/metadata/properties" xmlns:ns3="1b6f2b70-d5a1-4544-a145-5b4293f13656" targetNamespace="http://schemas.microsoft.com/office/2006/metadata/properties" ma:root="true" ma:fieldsID="af7ba116415e6f231f70f489c79e4ad9" ns3:_="">
    <xsd:import namespace="1b6f2b70-d5a1-4544-a145-5b4293f1365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6f2b70-d5a1-4544-a145-5b4293f1365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_activity" ma:index="16" nillable="true" ma:displayName="_activity" ma:hidden="true" ma:internalName="_activity">
      <xsd:simpleType>
        <xsd:restriction base="dms:Note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1b6f2b70-d5a1-4544-a145-5b4293f13656" xsi:nil="true"/>
  </documentManagement>
</p:properties>
</file>

<file path=customXml/itemProps1.xml><?xml version="1.0" encoding="utf-8"?>
<ds:datastoreItem xmlns:ds="http://schemas.openxmlformats.org/officeDocument/2006/customXml" ds:itemID="{AC0110FA-6981-496A-80B3-94198227276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b6f2b70-d5a1-4544-a145-5b4293f1365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71EC4E3-A955-42C1-84AA-83EFA469736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12AA12A-E7F6-4ADF-BA97-6D50BE821AE2}">
  <ds:schemaRefs>
    <ds:schemaRef ds:uri="http://schemas.microsoft.com/office/2006/documentManagement/types"/>
    <ds:schemaRef ds:uri="http://purl.org/dc/dcmitype/"/>
    <ds:schemaRef ds:uri="http://www.w3.org/XML/1998/namespace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1b6f2b70-d5a1-4544-a145-5b4293f13656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3827</TotalTime>
  <Words>368</Words>
  <Application>Microsoft Office PowerPoint</Application>
  <PresentationFormat>Grand écran</PresentationFormat>
  <Paragraphs>83</Paragraphs>
  <Slides>8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Symbol</vt:lpstr>
      <vt:lpstr>Times New Roman</vt:lpstr>
      <vt:lpstr>Thème Office</vt:lpstr>
      <vt:lpstr>LE SYSTÈME FISCAL EN FRANCE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Initiation à la fiscalité et à la TVA</dc:title>
  <dc:creator>Luc</dc:creator>
  <cp:lastModifiedBy>Eric Noel</cp:lastModifiedBy>
  <cp:revision>285</cp:revision>
  <dcterms:created xsi:type="dcterms:W3CDTF">2016-09-21T08:11:36Z</dcterms:created>
  <dcterms:modified xsi:type="dcterms:W3CDTF">2026-07-16T08:22:51Z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0x01010021529F2146C75048A695AB3F03D98EF9</vt:lpwstr>
  </property>
</Properties>
</file>