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66" r:id="rId5"/>
    <p:sldId id="264" r:id="rId6"/>
    <p:sldId id="267" r:id="rId7"/>
    <p:sldId id="268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CB10B9-99FC-422C-9DD7-365F31741F2B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6F1701B-A049-4D13-84FF-F66FDA2C3BC0}">
      <dgm:prSet phldrT="[Texte]"/>
      <dgm:spPr/>
      <dgm:t>
        <a:bodyPr/>
        <a:lstStyle/>
        <a:p>
          <a:r>
            <a:rPr lang="fr-FR" dirty="0"/>
            <a:t>Ecart global</a:t>
          </a:r>
        </a:p>
      </dgm:t>
    </dgm:pt>
    <dgm:pt modelId="{8F8CBA8D-3884-4C94-B437-69EDA82B0DD5}" type="parTrans" cxnId="{D43E74A5-50FB-4FDE-8086-8A03FFA92A77}">
      <dgm:prSet/>
      <dgm:spPr/>
      <dgm:t>
        <a:bodyPr/>
        <a:lstStyle/>
        <a:p>
          <a:endParaRPr lang="fr-FR"/>
        </a:p>
      </dgm:t>
    </dgm:pt>
    <dgm:pt modelId="{1F16B1FD-86B1-4D49-A76C-DB053F75179B}" type="sibTrans" cxnId="{D43E74A5-50FB-4FDE-8086-8A03FFA92A77}">
      <dgm:prSet/>
      <dgm:spPr/>
      <dgm:t>
        <a:bodyPr/>
        <a:lstStyle/>
        <a:p>
          <a:endParaRPr lang="fr-FR"/>
        </a:p>
      </dgm:t>
    </dgm:pt>
    <dgm:pt modelId="{499CC72E-4A02-4937-A07E-1B478D5D89C5}">
      <dgm:prSet phldrT="[Texte]"/>
      <dgm:spPr/>
      <dgm:t>
        <a:bodyPr/>
        <a:lstStyle/>
        <a:p>
          <a:r>
            <a:rPr lang="fr-FR" dirty="0"/>
            <a:t>Ecart sur budget</a:t>
          </a:r>
        </a:p>
      </dgm:t>
    </dgm:pt>
    <dgm:pt modelId="{9B55DBBF-40C6-4B1D-AE67-584B06AE07AE}" type="parTrans" cxnId="{5AEC0E69-D18E-49B4-AD05-66800CF32736}">
      <dgm:prSet/>
      <dgm:spPr/>
      <dgm:t>
        <a:bodyPr/>
        <a:lstStyle/>
        <a:p>
          <a:endParaRPr lang="fr-FR"/>
        </a:p>
      </dgm:t>
    </dgm:pt>
    <dgm:pt modelId="{0F7D1754-4140-4C3E-9B59-181D24BBE39C}" type="sibTrans" cxnId="{5AEC0E69-D18E-49B4-AD05-66800CF32736}">
      <dgm:prSet/>
      <dgm:spPr/>
      <dgm:t>
        <a:bodyPr/>
        <a:lstStyle/>
        <a:p>
          <a:endParaRPr lang="fr-FR"/>
        </a:p>
      </dgm:t>
    </dgm:pt>
    <dgm:pt modelId="{C75B91C9-87FA-4125-BCA1-67A4780CE7B3}">
      <dgm:prSet phldrT="[Texte]"/>
      <dgm:spPr/>
      <dgm:t>
        <a:bodyPr/>
        <a:lstStyle/>
        <a:p>
          <a:r>
            <a:rPr lang="fr-FR" dirty="0"/>
            <a:t>Ecart sur activité</a:t>
          </a:r>
        </a:p>
      </dgm:t>
    </dgm:pt>
    <dgm:pt modelId="{D6EDCC76-3CC2-4980-9718-DD28AF6E09E0}" type="parTrans" cxnId="{EF113335-1EA5-43D2-909B-4494D96B930A}">
      <dgm:prSet/>
      <dgm:spPr/>
      <dgm:t>
        <a:bodyPr/>
        <a:lstStyle/>
        <a:p>
          <a:endParaRPr lang="fr-FR"/>
        </a:p>
      </dgm:t>
    </dgm:pt>
    <dgm:pt modelId="{867B73F3-2552-45A9-98CC-6A3BC08AF895}" type="sibTrans" cxnId="{EF113335-1EA5-43D2-909B-4494D96B930A}">
      <dgm:prSet/>
      <dgm:spPr/>
      <dgm:t>
        <a:bodyPr/>
        <a:lstStyle/>
        <a:p>
          <a:endParaRPr lang="fr-FR"/>
        </a:p>
      </dgm:t>
    </dgm:pt>
    <dgm:pt modelId="{CE4C9581-DBE9-4503-A8F0-EDE42C011CDF}">
      <dgm:prSet/>
      <dgm:spPr/>
      <dgm:t>
        <a:bodyPr/>
        <a:lstStyle/>
        <a:p>
          <a:r>
            <a:rPr lang="fr-FR"/>
            <a:t>Ecart sur rendement</a:t>
          </a:r>
        </a:p>
      </dgm:t>
    </dgm:pt>
    <dgm:pt modelId="{AD6203B9-AC81-470A-9599-DC0006B82CE9}" type="parTrans" cxnId="{BD5D987B-8387-4D6C-9C52-253E3C6CA26E}">
      <dgm:prSet/>
      <dgm:spPr/>
      <dgm:t>
        <a:bodyPr/>
        <a:lstStyle/>
        <a:p>
          <a:endParaRPr lang="fr-FR"/>
        </a:p>
      </dgm:t>
    </dgm:pt>
    <dgm:pt modelId="{42F69A1D-3BEB-46F2-81F1-BE440C2D52B0}" type="sibTrans" cxnId="{BD5D987B-8387-4D6C-9C52-253E3C6CA26E}">
      <dgm:prSet/>
      <dgm:spPr/>
      <dgm:t>
        <a:bodyPr/>
        <a:lstStyle/>
        <a:p>
          <a:endParaRPr lang="fr-FR"/>
        </a:p>
      </dgm:t>
    </dgm:pt>
    <dgm:pt modelId="{94014BC1-39C8-4FD8-954C-530A7746E045}" type="pres">
      <dgm:prSet presAssocID="{70CB10B9-99FC-422C-9DD7-365F31741F2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29D2ECB-2907-4459-B885-4A75E15BDA90}" type="pres">
      <dgm:prSet presAssocID="{46F1701B-A049-4D13-84FF-F66FDA2C3BC0}" presName="vertOne" presStyleCnt="0"/>
      <dgm:spPr/>
    </dgm:pt>
    <dgm:pt modelId="{AE3C006D-5FEC-402F-9C79-D403464329C8}" type="pres">
      <dgm:prSet presAssocID="{46F1701B-A049-4D13-84FF-F66FDA2C3BC0}" presName="txOne" presStyleLbl="node0" presStyleIdx="0" presStyleCnt="1">
        <dgm:presLayoutVars>
          <dgm:chPref val="3"/>
        </dgm:presLayoutVars>
      </dgm:prSet>
      <dgm:spPr/>
    </dgm:pt>
    <dgm:pt modelId="{2822C44F-02F6-419D-AE7E-BF88E0A771B9}" type="pres">
      <dgm:prSet presAssocID="{46F1701B-A049-4D13-84FF-F66FDA2C3BC0}" presName="parTransOne" presStyleCnt="0"/>
      <dgm:spPr/>
    </dgm:pt>
    <dgm:pt modelId="{A4C63040-816E-4785-B815-D13935553744}" type="pres">
      <dgm:prSet presAssocID="{46F1701B-A049-4D13-84FF-F66FDA2C3BC0}" presName="horzOne" presStyleCnt="0"/>
      <dgm:spPr/>
    </dgm:pt>
    <dgm:pt modelId="{1E39AC97-9AA7-4620-8357-D8C701527935}" type="pres">
      <dgm:prSet presAssocID="{499CC72E-4A02-4937-A07E-1B478D5D89C5}" presName="vertTwo" presStyleCnt="0"/>
      <dgm:spPr/>
    </dgm:pt>
    <dgm:pt modelId="{A418D0C9-1410-4BB1-97A2-DDB17C5E9D2F}" type="pres">
      <dgm:prSet presAssocID="{499CC72E-4A02-4937-A07E-1B478D5D89C5}" presName="txTwo" presStyleLbl="node2" presStyleIdx="0" presStyleCnt="3">
        <dgm:presLayoutVars>
          <dgm:chPref val="3"/>
        </dgm:presLayoutVars>
      </dgm:prSet>
      <dgm:spPr/>
    </dgm:pt>
    <dgm:pt modelId="{61A1080B-AD22-4EF6-A752-8294C71BEF51}" type="pres">
      <dgm:prSet presAssocID="{499CC72E-4A02-4937-A07E-1B478D5D89C5}" presName="horzTwo" presStyleCnt="0"/>
      <dgm:spPr/>
    </dgm:pt>
    <dgm:pt modelId="{514136C7-BE01-4371-A19F-E864C83EC54A}" type="pres">
      <dgm:prSet presAssocID="{0F7D1754-4140-4C3E-9B59-181D24BBE39C}" presName="sibSpaceTwo" presStyleCnt="0"/>
      <dgm:spPr/>
    </dgm:pt>
    <dgm:pt modelId="{5AA50FC4-5A45-4E3E-8740-E521156E321F}" type="pres">
      <dgm:prSet presAssocID="{C75B91C9-87FA-4125-BCA1-67A4780CE7B3}" presName="vertTwo" presStyleCnt="0"/>
      <dgm:spPr/>
    </dgm:pt>
    <dgm:pt modelId="{CD8A7164-AEF5-4456-AB7D-675318C0CEF3}" type="pres">
      <dgm:prSet presAssocID="{C75B91C9-87FA-4125-BCA1-67A4780CE7B3}" presName="txTwo" presStyleLbl="node2" presStyleIdx="1" presStyleCnt="3">
        <dgm:presLayoutVars>
          <dgm:chPref val="3"/>
        </dgm:presLayoutVars>
      </dgm:prSet>
      <dgm:spPr/>
    </dgm:pt>
    <dgm:pt modelId="{E3F1D2DC-187D-44CF-93EB-CF2A793C82F1}" type="pres">
      <dgm:prSet presAssocID="{C75B91C9-87FA-4125-BCA1-67A4780CE7B3}" presName="horzTwo" presStyleCnt="0"/>
      <dgm:spPr/>
    </dgm:pt>
    <dgm:pt modelId="{08EB4B99-2395-4D37-9875-916D75B521B7}" type="pres">
      <dgm:prSet presAssocID="{867B73F3-2552-45A9-98CC-6A3BC08AF895}" presName="sibSpaceTwo" presStyleCnt="0"/>
      <dgm:spPr/>
    </dgm:pt>
    <dgm:pt modelId="{1B16B531-F266-4F55-BA6E-C01CB00C14DF}" type="pres">
      <dgm:prSet presAssocID="{CE4C9581-DBE9-4503-A8F0-EDE42C011CDF}" presName="vertTwo" presStyleCnt="0"/>
      <dgm:spPr/>
    </dgm:pt>
    <dgm:pt modelId="{AEA9DA31-2F6F-41A6-81B9-82EAB7F42A9F}" type="pres">
      <dgm:prSet presAssocID="{CE4C9581-DBE9-4503-A8F0-EDE42C011CDF}" presName="txTwo" presStyleLbl="node2" presStyleIdx="2" presStyleCnt="3">
        <dgm:presLayoutVars>
          <dgm:chPref val="3"/>
        </dgm:presLayoutVars>
      </dgm:prSet>
      <dgm:spPr/>
    </dgm:pt>
    <dgm:pt modelId="{B1E29B50-F8C0-4528-BA60-46DAA2CEEA4D}" type="pres">
      <dgm:prSet presAssocID="{CE4C9581-DBE9-4503-A8F0-EDE42C011CDF}" presName="horzTwo" presStyleCnt="0"/>
      <dgm:spPr/>
    </dgm:pt>
  </dgm:ptLst>
  <dgm:cxnLst>
    <dgm:cxn modelId="{63D81634-A79D-4AA6-8C6C-793498925F8E}" type="presOf" srcId="{70CB10B9-99FC-422C-9DD7-365F31741F2B}" destId="{94014BC1-39C8-4FD8-954C-530A7746E045}" srcOrd="0" destOrd="0" presId="urn:microsoft.com/office/officeart/2005/8/layout/hierarchy4"/>
    <dgm:cxn modelId="{EF113335-1EA5-43D2-909B-4494D96B930A}" srcId="{46F1701B-A049-4D13-84FF-F66FDA2C3BC0}" destId="{C75B91C9-87FA-4125-BCA1-67A4780CE7B3}" srcOrd="1" destOrd="0" parTransId="{D6EDCC76-3CC2-4980-9718-DD28AF6E09E0}" sibTransId="{867B73F3-2552-45A9-98CC-6A3BC08AF895}"/>
    <dgm:cxn modelId="{5AEC0E69-D18E-49B4-AD05-66800CF32736}" srcId="{46F1701B-A049-4D13-84FF-F66FDA2C3BC0}" destId="{499CC72E-4A02-4937-A07E-1B478D5D89C5}" srcOrd="0" destOrd="0" parTransId="{9B55DBBF-40C6-4B1D-AE67-584B06AE07AE}" sibTransId="{0F7D1754-4140-4C3E-9B59-181D24BBE39C}"/>
    <dgm:cxn modelId="{4033D16E-E38D-4DD3-B97E-01AC9B79704D}" type="presOf" srcId="{C75B91C9-87FA-4125-BCA1-67A4780CE7B3}" destId="{CD8A7164-AEF5-4456-AB7D-675318C0CEF3}" srcOrd="0" destOrd="0" presId="urn:microsoft.com/office/officeart/2005/8/layout/hierarchy4"/>
    <dgm:cxn modelId="{794D005A-8883-438B-8C1A-641FC66C4A53}" type="presOf" srcId="{46F1701B-A049-4D13-84FF-F66FDA2C3BC0}" destId="{AE3C006D-5FEC-402F-9C79-D403464329C8}" srcOrd="0" destOrd="0" presId="urn:microsoft.com/office/officeart/2005/8/layout/hierarchy4"/>
    <dgm:cxn modelId="{BD5D987B-8387-4D6C-9C52-253E3C6CA26E}" srcId="{46F1701B-A049-4D13-84FF-F66FDA2C3BC0}" destId="{CE4C9581-DBE9-4503-A8F0-EDE42C011CDF}" srcOrd="2" destOrd="0" parTransId="{AD6203B9-AC81-470A-9599-DC0006B82CE9}" sibTransId="{42F69A1D-3BEB-46F2-81F1-BE440C2D52B0}"/>
    <dgm:cxn modelId="{99BA857D-3107-4B9A-B95A-1CEAAB8A645A}" type="presOf" srcId="{CE4C9581-DBE9-4503-A8F0-EDE42C011CDF}" destId="{AEA9DA31-2F6F-41A6-81B9-82EAB7F42A9F}" srcOrd="0" destOrd="0" presId="urn:microsoft.com/office/officeart/2005/8/layout/hierarchy4"/>
    <dgm:cxn modelId="{D43E74A5-50FB-4FDE-8086-8A03FFA92A77}" srcId="{70CB10B9-99FC-422C-9DD7-365F31741F2B}" destId="{46F1701B-A049-4D13-84FF-F66FDA2C3BC0}" srcOrd="0" destOrd="0" parTransId="{8F8CBA8D-3884-4C94-B437-69EDA82B0DD5}" sibTransId="{1F16B1FD-86B1-4D49-A76C-DB053F75179B}"/>
    <dgm:cxn modelId="{349F21F7-0A22-4010-A825-BB392F6A579F}" type="presOf" srcId="{499CC72E-4A02-4937-A07E-1B478D5D89C5}" destId="{A418D0C9-1410-4BB1-97A2-DDB17C5E9D2F}" srcOrd="0" destOrd="0" presId="urn:microsoft.com/office/officeart/2005/8/layout/hierarchy4"/>
    <dgm:cxn modelId="{90E194F2-244F-44DA-B2EC-59BA7AABF63D}" type="presParOf" srcId="{94014BC1-39C8-4FD8-954C-530A7746E045}" destId="{529D2ECB-2907-4459-B885-4A75E15BDA90}" srcOrd="0" destOrd="0" presId="urn:microsoft.com/office/officeart/2005/8/layout/hierarchy4"/>
    <dgm:cxn modelId="{9E335245-2029-4368-A930-558F3FFA99C7}" type="presParOf" srcId="{529D2ECB-2907-4459-B885-4A75E15BDA90}" destId="{AE3C006D-5FEC-402F-9C79-D403464329C8}" srcOrd="0" destOrd="0" presId="urn:microsoft.com/office/officeart/2005/8/layout/hierarchy4"/>
    <dgm:cxn modelId="{23AF766F-7223-4475-8BF8-AE2336D7CA8D}" type="presParOf" srcId="{529D2ECB-2907-4459-B885-4A75E15BDA90}" destId="{2822C44F-02F6-419D-AE7E-BF88E0A771B9}" srcOrd="1" destOrd="0" presId="urn:microsoft.com/office/officeart/2005/8/layout/hierarchy4"/>
    <dgm:cxn modelId="{8A925EC2-0126-478E-A42E-5463A3D52916}" type="presParOf" srcId="{529D2ECB-2907-4459-B885-4A75E15BDA90}" destId="{A4C63040-816E-4785-B815-D13935553744}" srcOrd="2" destOrd="0" presId="urn:microsoft.com/office/officeart/2005/8/layout/hierarchy4"/>
    <dgm:cxn modelId="{EEC51970-E083-4EEB-9A27-B24AF4011DE5}" type="presParOf" srcId="{A4C63040-816E-4785-B815-D13935553744}" destId="{1E39AC97-9AA7-4620-8357-D8C701527935}" srcOrd="0" destOrd="0" presId="urn:microsoft.com/office/officeart/2005/8/layout/hierarchy4"/>
    <dgm:cxn modelId="{DF86F97F-91B7-4B9F-91C5-C9A0298D2410}" type="presParOf" srcId="{1E39AC97-9AA7-4620-8357-D8C701527935}" destId="{A418D0C9-1410-4BB1-97A2-DDB17C5E9D2F}" srcOrd="0" destOrd="0" presId="urn:microsoft.com/office/officeart/2005/8/layout/hierarchy4"/>
    <dgm:cxn modelId="{5A339080-7CE3-4AF9-8E83-2DA9CD535B42}" type="presParOf" srcId="{1E39AC97-9AA7-4620-8357-D8C701527935}" destId="{61A1080B-AD22-4EF6-A752-8294C71BEF51}" srcOrd="1" destOrd="0" presId="urn:microsoft.com/office/officeart/2005/8/layout/hierarchy4"/>
    <dgm:cxn modelId="{D8194418-1D51-4AC7-A97C-BA270005487A}" type="presParOf" srcId="{A4C63040-816E-4785-B815-D13935553744}" destId="{514136C7-BE01-4371-A19F-E864C83EC54A}" srcOrd="1" destOrd="0" presId="urn:microsoft.com/office/officeart/2005/8/layout/hierarchy4"/>
    <dgm:cxn modelId="{6034ED92-B2B0-43EE-A3E5-ED64DC16385F}" type="presParOf" srcId="{A4C63040-816E-4785-B815-D13935553744}" destId="{5AA50FC4-5A45-4E3E-8740-E521156E321F}" srcOrd="2" destOrd="0" presId="urn:microsoft.com/office/officeart/2005/8/layout/hierarchy4"/>
    <dgm:cxn modelId="{804FE154-C35C-4FB9-8044-BC26C856AF00}" type="presParOf" srcId="{5AA50FC4-5A45-4E3E-8740-E521156E321F}" destId="{CD8A7164-AEF5-4456-AB7D-675318C0CEF3}" srcOrd="0" destOrd="0" presId="urn:microsoft.com/office/officeart/2005/8/layout/hierarchy4"/>
    <dgm:cxn modelId="{6698C588-4287-48B8-A8B7-A2C90398C059}" type="presParOf" srcId="{5AA50FC4-5A45-4E3E-8740-E521156E321F}" destId="{E3F1D2DC-187D-44CF-93EB-CF2A793C82F1}" srcOrd="1" destOrd="0" presId="urn:microsoft.com/office/officeart/2005/8/layout/hierarchy4"/>
    <dgm:cxn modelId="{09803F77-627B-41CA-99D6-BFE2A753008B}" type="presParOf" srcId="{A4C63040-816E-4785-B815-D13935553744}" destId="{08EB4B99-2395-4D37-9875-916D75B521B7}" srcOrd="3" destOrd="0" presId="urn:microsoft.com/office/officeart/2005/8/layout/hierarchy4"/>
    <dgm:cxn modelId="{DEC1D182-C51F-4B5F-837D-14E8FAC88A5B}" type="presParOf" srcId="{A4C63040-816E-4785-B815-D13935553744}" destId="{1B16B531-F266-4F55-BA6E-C01CB00C14DF}" srcOrd="4" destOrd="0" presId="urn:microsoft.com/office/officeart/2005/8/layout/hierarchy4"/>
    <dgm:cxn modelId="{BD5CBE45-0326-4E6B-AA1A-3488F996803A}" type="presParOf" srcId="{1B16B531-F266-4F55-BA6E-C01CB00C14DF}" destId="{AEA9DA31-2F6F-41A6-81B9-82EAB7F42A9F}" srcOrd="0" destOrd="0" presId="urn:microsoft.com/office/officeart/2005/8/layout/hierarchy4"/>
    <dgm:cxn modelId="{FF6462E4-6F59-414D-A113-C44966E11603}" type="presParOf" srcId="{1B16B531-F266-4F55-BA6E-C01CB00C14DF}" destId="{B1E29B50-F8C0-4528-BA60-46DAA2CEEA4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C006D-5FEC-402F-9C79-D403464329C8}">
      <dsp:nvSpPr>
        <dsp:cNvPr id="0" name=""/>
        <dsp:cNvSpPr/>
      </dsp:nvSpPr>
      <dsp:spPr>
        <a:xfrm>
          <a:off x="2269" y="802"/>
          <a:ext cx="6309997" cy="943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100" kern="1200" dirty="0"/>
            <a:t>Ecart global</a:t>
          </a:r>
        </a:p>
      </dsp:txBody>
      <dsp:txXfrm>
        <a:off x="29902" y="28435"/>
        <a:ext cx="6254731" cy="888191"/>
      </dsp:txXfrm>
    </dsp:sp>
    <dsp:sp modelId="{A418D0C9-1410-4BB1-97A2-DDB17C5E9D2F}">
      <dsp:nvSpPr>
        <dsp:cNvPr id="0" name=""/>
        <dsp:cNvSpPr/>
      </dsp:nvSpPr>
      <dsp:spPr>
        <a:xfrm>
          <a:off x="2269" y="1106908"/>
          <a:ext cx="1991792" cy="943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Ecart sur budget</a:t>
          </a:r>
        </a:p>
      </dsp:txBody>
      <dsp:txXfrm>
        <a:off x="29902" y="1134541"/>
        <a:ext cx="1936526" cy="888191"/>
      </dsp:txXfrm>
    </dsp:sp>
    <dsp:sp modelId="{CD8A7164-AEF5-4456-AB7D-675318C0CEF3}">
      <dsp:nvSpPr>
        <dsp:cNvPr id="0" name=""/>
        <dsp:cNvSpPr/>
      </dsp:nvSpPr>
      <dsp:spPr>
        <a:xfrm>
          <a:off x="2161371" y="1106908"/>
          <a:ext cx="1991792" cy="943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Ecart sur activité</a:t>
          </a:r>
        </a:p>
      </dsp:txBody>
      <dsp:txXfrm>
        <a:off x="2189004" y="1134541"/>
        <a:ext cx="1936526" cy="888191"/>
      </dsp:txXfrm>
    </dsp:sp>
    <dsp:sp modelId="{AEA9DA31-2F6F-41A6-81B9-82EAB7F42A9F}">
      <dsp:nvSpPr>
        <dsp:cNvPr id="0" name=""/>
        <dsp:cNvSpPr/>
      </dsp:nvSpPr>
      <dsp:spPr>
        <a:xfrm>
          <a:off x="4320474" y="1106908"/>
          <a:ext cx="1991792" cy="943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Ecart sur rendement</a:t>
          </a:r>
        </a:p>
      </dsp:txBody>
      <dsp:txXfrm>
        <a:off x="4348107" y="1134541"/>
        <a:ext cx="1936526" cy="888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39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7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80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16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36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69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94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85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1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87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49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03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THEME 1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L’ANALYSE DE L’ECART GLOBAL SUR CHARGES INDIRECTES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713" y="395288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2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60187" y="1355276"/>
            <a:ext cx="9144000" cy="913471"/>
          </a:xfrm>
        </p:spPr>
        <p:txBody>
          <a:bodyPr>
            <a:normAutofit fontScale="90000"/>
          </a:bodyPr>
          <a:lstStyle/>
          <a:p>
            <a:pPr algn="l"/>
            <a:r>
              <a:rPr lang="fr-FR" sz="4000" dirty="0"/>
              <a:t>Les écarts sur charges indirectes - Organisation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75" y="341193"/>
            <a:ext cx="1190625" cy="1362075"/>
          </a:xfrm>
          <a:prstGeom prst="rect">
            <a:avLst/>
          </a:prstGeom>
        </p:spPr>
      </p:pic>
      <p:grpSp>
        <p:nvGrpSpPr>
          <p:cNvPr id="9" name="Groupe 8">
            <a:extLst>
              <a:ext uri="{FF2B5EF4-FFF2-40B4-BE49-F238E27FC236}">
                <a16:creationId xmlns:a16="http://schemas.microsoft.com/office/drawing/2014/main" id="{5AB07B5C-36A5-49FB-B89D-142DF747EC96}"/>
              </a:ext>
            </a:extLst>
          </p:cNvPr>
          <p:cNvGrpSpPr/>
          <p:nvPr/>
        </p:nvGrpSpPr>
        <p:grpSpPr>
          <a:xfrm>
            <a:off x="2941001" y="2957271"/>
            <a:ext cx="6309997" cy="913471"/>
            <a:chOff x="2269" y="802"/>
            <a:chExt cx="6309997" cy="943457"/>
          </a:xfrm>
        </p:grpSpPr>
        <p:sp>
          <p:nvSpPr>
            <p:cNvPr id="10" name="Rectangle : coins arrondis 9">
              <a:extLst>
                <a:ext uri="{FF2B5EF4-FFF2-40B4-BE49-F238E27FC236}">
                  <a16:creationId xmlns:a16="http://schemas.microsoft.com/office/drawing/2014/main" id="{9AB693DC-B32B-45DC-A82D-A881E7F192A0}"/>
                </a:ext>
              </a:extLst>
            </p:cNvPr>
            <p:cNvSpPr/>
            <p:nvPr/>
          </p:nvSpPr>
          <p:spPr>
            <a:xfrm>
              <a:off x="2269" y="802"/>
              <a:ext cx="6309997" cy="94345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 : coins arrondis 4">
              <a:extLst>
                <a:ext uri="{FF2B5EF4-FFF2-40B4-BE49-F238E27FC236}">
                  <a16:creationId xmlns:a16="http://schemas.microsoft.com/office/drawing/2014/main" id="{1662B293-60C3-4001-9955-E5ECB2F151F4}"/>
                </a:ext>
              </a:extLst>
            </p:cNvPr>
            <p:cNvSpPr txBox="1"/>
            <p:nvPr/>
          </p:nvSpPr>
          <p:spPr>
            <a:xfrm>
              <a:off x="29902" y="28435"/>
              <a:ext cx="6254731" cy="888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marL="0" lvl="0" indent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4100" kern="1200" dirty="0"/>
                <a:t>Ecart global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90F8B486-7A17-46BA-9189-4B5D9C65B7CF}"/>
              </a:ext>
            </a:extLst>
          </p:cNvPr>
          <p:cNvGrpSpPr/>
          <p:nvPr/>
        </p:nvGrpSpPr>
        <p:grpSpPr>
          <a:xfrm>
            <a:off x="2968634" y="4040574"/>
            <a:ext cx="1991792" cy="943457"/>
            <a:chOff x="2269" y="1106908"/>
            <a:chExt cx="1991792" cy="943457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FAA1D44C-AAEC-4DA4-8A3A-EE50AE52E3D6}"/>
                </a:ext>
              </a:extLst>
            </p:cNvPr>
            <p:cNvSpPr/>
            <p:nvPr/>
          </p:nvSpPr>
          <p:spPr>
            <a:xfrm>
              <a:off x="2269" y="1106908"/>
              <a:ext cx="1991792" cy="94345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 : coins arrondis 4">
              <a:extLst>
                <a:ext uri="{FF2B5EF4-FFF2-40B4-BE49-F238E27FC236}">
                  <a16:creationId xmlns:a16="http://schemas.microsoft.com/office/drawing/2014/main" id="{4E704844-0EDD-44BC-A7EF-C7D5BE8063D5}"/>
                </a:ext>
              </a:extLst>
            </p:cNvPr>
            <p:cNvSpPr txBox="1"/>
            <p:nvPr/>
          </p:nvSpPr>
          <p:spPr>
            <a:xfrm>
              <a:off x="29902" y="1134541"/>
              <a:ext cx="1936526" cy="888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kern="1200" dirty="0"/>
                <a:t>Ecart sur budget</a:t>
              </a: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6F88A016-4A76-4DB2-9B77-4006D0887727}"/>
              </a:ext>
            </a:extLst>
          </p:cNvPr>
          <p:cNvGrpSpPr/>
          <p:nvPr/>
        </p:nvGrpSpPr>
        <p:grpSpPr>
          <a:xfrm>
            <a:off x="5100103" y="4059904"/>
            <a:ext cx="1991792" cy="943457"/>
            <a:chOff x="2161371" y="1106908"/>
            <a:chExt cx="1991792" cy="943457"/>
          </a:xfrm>
        </p:grpSpPr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5E0F9559-1D3C-4A83-AB67-224D62390D32}"/>
                </a:ext>
              </a:extLst>
            </p:cNvPr>
            <p:cNvSpPr/>
            <p:nvPr/>
          </p:nvSpPr>
          <p:spPr>
            <a:xfrm>
              <a:off x="2161371" y="1106908"/>
              <a:ext cx="1991792" cy="94345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 : coins arrondis 4">
              <a:extLst>
                <a:ext uri="{FF2B5EF4-FFF2-40B4-BE49-F238E27FC236}">
                  <a16:creationId xmlns:a16="http://schemas.microsoft.com/office/drawing/2014/main" id="{00988CBF-131F-4001-A79C-C40BB4A42998}"/>
                </a:ext>
              </a:extLst>
            </p:cNvPr>
            <p:cNvSpPr txBox="1"/>
            <p:nvPr/>
          </p:nvSpPr>
          <p:spPr>
            <a:xfrm>
              <a:off x="2189004" y="1134541"/>
              <a:ext cx="1936526" cy="888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kern="1200" dirty="0"/>
                <a:t>Ecart sur activité</a:t>
              </a:r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E527370E-6120-40DF-9397-7D8C349E6CE0}"/>
              </a:ext>
            </a:extLst>
          </p:cNvPr>
          <p:cNvGrpSpPr/>
          <p:nvPr/>
        </p:nvGrpSpPr>
        <p:grpSpPr>
          <a:xfrm>
            <a:off x="7365132" y="4115170"/>
            <a:ext cx="1991792" cy="943457"/>
            <a:chOff x="4320474" y="1106908"/>
            <a:chExt cx="1991792" cy="943457"/>
          </a:xfrm>
        </p:grpSpPr>
        <p:sp>
          <p:nvSpPr>
            <p:cNvPr id="19" name="Rectangle : coins arrondis 18">
              <a:extLst>
                <a:ext uri="{FF2B5EF4-FFF2-40B4-BE49-F238E27FC236}">
                  <a16:creationId xmlns:a16="http://schemas.microsoft.com/office/drawing/2014/main" id="{C57BCEAD-C71B-46AB-B41E-69200A84A4CD}"/>
                </a:ext>
              </a:extLst>
            </p:cNvPr>
            <p:cNvSpPr/>
            <p:nvPr/>
          </p:nvSpPr>
          <p:spPr>
            <a:xfrm>
              <a:off x="4320474" y="1106908"/>
              <a:ext cx="1991792" cy="94345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ectangle : coins arrondis 4">
              <a:extLst>
                <a:ext uri="{FF2B5EF4-FFF2-40B4-BE49-F238E27FC236}">
                  <a16:creationId xmlns:a16="http://schemas.microsoft.com/office/drawing/2014/main" id="{9E548C57-6CE5-499F-A7D0-F1BBC9991A84}"/>
                </a:ext>
              </a:extLst>
            </p:cNvPr>
            <p:cNvSpPr txBox="1"/>
            <p:nvPr/>
          </p:nvSpPr>
          <p:spPr>
            <a:xfrm>
              <a:off x="4348107" y="1134541"/>
              <a:ext cx="1936526" cy="8881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kern="1200" dirty="0"/>
                <a:t>Ecart sur rendement</a:t>
              </a:r>
            </a:p>
          </p:txBody>
        </p: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CB813430-6CFC-45C9-B8BD-EF17D09F77E1}"/>
              </a:ext>
            </a:extLst>
          </p:cNvPr>
          <p:cNvSpPr txBox="1"/>
          <p:nvPr/>
        </p:nvSpPr>
        <p:spPr>
          <a:xfrm>
            <a:off x="2886544" y="5487720"/>
            <a:ext cx="2155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Analyse des charges indirectes variables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4BD8C2D-71F1-44B4-A76B-050753FE1466}"/>
              </a:ext>
            </a:extLst>
          </p:cNvPr>
          <p:cNvSpPr txBox="1"/>
          <p:nvPr/>
        </p:nvSpPr>
        <p:spPr>
          <a:xfrm>
            <a:off x="5210192" y="5487720"/>
            <a:ext cx="4309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Analyse des charges indirectes fixes</a:t>
            </a:r>
          </a:p>
        </p:txBody>
      </p:sp>
      <p:sp>
        <p:nvSpPr>
          <p:cNvPr id="23" name="Accolade ouvrante 22">
            <a:extLst>
              <a:ext uri="{FF2B5EF4-FFF2-40B4-BE49-F238E27FC236}">
                <a16:creationId xmlns:a16="http://schemas.microsoft.com/office/drawing/2014/main" id="{6919895B-86D9-4283-9E96-86F1E36F1523}"/>
              </a:ext>
            </a:extLst>
          </p:cNvPr>
          <p:cNvSpPr/>
          <p:nvPr/>
        </p:nvSpPr>
        <p:spPr>
          <a:xfrm rot="16200000">
            <a:off x="3740225" y="4239886"/>
            <a:ext cx="394153" cy="2101515"/>
          </a:xfrm>
          <a:prstGeom prst="leftBrace">
            <a:avLst>
              <a:gd name="adj1" fmla="val 8333"/>
              <a:gd name="adj2" fmla="val 47405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Accolade ouvrante 23">
            <a:extLst>
              <a:ext uri="{FF2B5EF4-FFF2-40B4-BE49-F238E27FC236}">
                <a16:creationId xmlns:a16="http://schemas.microsoft.com/office/drawing/2014/main" id="{1CB31720-940E-4BFC-9C85-38B82C74758F}"/>
              </a:ext>
            </a:extLst>
          </p:cNvPr>
          <p:cNvSpPr/>
          <p:nvPr/>
        </p:nvSpPr>
        <p:spPr>
          <a:xfrm rot="16200000">
            <a:off x="7072665" y="3289670"/>
            <a:ext cx="394153" cy="4119099"/>
          </a:xfrm>
          <a:prstGeom prst="leftBrace">
            <a:avLst>
              <a:gd name="adj1" fmla="val 8333"/>
              <a:gd name="adj2" fmla="val 47405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37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4200009193"/>
              </p:ext>
            </p:extLst>
          </p:nvPr>
        </p:nvGraphicFramePr>
        <p:xfrm>
          <a:off x="5227608" y="245007"/>
          <a:ext cx="6314536" cy="2051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325978" y="3120411"/>
            <a:ext cx="32760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COUT REEL  -  BUDGET FLEXIBLE </a:t>
            </a:r>
          </a:p>
        </p:txBody>
      </p:sp>
      <p:cxnSp>
        <p:nvCxnSpPr>
          <p:cNvPr id="11" name="Connecteur droit avec flèche 10"/>
          <p:cNvCxnSpPr>
            <a:endCxn id="5" idx="0"/>
          </p:cNvCxnSpPr>
          <p:nvPr/>
        </p:nvCxnSpPr>
        <p:spPr>
          <a:xfrm flipH="1">
            <a:off x="4964009" y="2273082"/>
            <a:ext cx="813778" cy="8473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554747" y="3879307"/>
            <a:ext cx="453749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BUDGET FLEXIBLE</a:t>
            </a:r>
          </a:p>
          <a:p>
            <a:pPr algn="ctr"/>
            <a:r>
              <a:rPr lang="fr-FR" dirty="0"/>
              <a:t> – </a:t>
            </a:r>
          </a:p>
          <a:p>
            <a:pPr algn="ctr"/>
            <a:r>
              <a:rPr lang="fr-FR" dirty="0"/>
              <a:t>COUT PREETABLI POUR L’ACTIVITE REELLE </a:t>
            </a:r>
          </a:p>
        </p:txBody>
      </p:sp>
      <p:cxnSp>
        <p:nvCxnSpPr>
          <p:cNvPr id="13" name="Connecteur droit avec flèche 12"/>
          <p:cNvCxnSpPr>
            <a:endCxn id="12" idx="0"/>
          </p:cNvCxnSpPr>
          <p:nvPr/>
        </p:nvCxnSpPr>
        <p:spPr>
          <a:xfrm flipH="1">
            <a:off x="6823494" y="2221698"/>
            <a:ext cx="1597303" cy="16576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>
            <a:off x="10016683" y="2257183"/>
            <a:ext cx="475870" cy="29294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7560599" y="5186674"/>
            <a:ext cx="453749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COUT PREETABLI POUR L’ACTIVITE REELLE</a:t>
            </a:r>
          </a:p>
          <a:p>
            <a:pPr algn="ctr"/>
            <a:r>
              <a:rPr lang="fr-FR" dirty="0"/>
              <a:t>-</a:t>
            </a:r>
          </a:p>
          <a:p>
            <a:pPr algn="ctr"/>
            <a:r>
              <a:rPr lang="fr-FR" dirty="0"/>
              <a:t>COUT PREETABLI DE LA PRODUCTION REELLE 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52236" y="1601157"/>
            <a:ext cx="446848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COUT REEL </a:t>
            </a:r>
          </a:p>
          <a:p>
            <a:pPr algn="ctr"/>
            <a:r>
              <a:rPr lang="fr-FR" dirty="0"/>
              <a:t> -  </a:t>
            </a:r>
          </a:p>
          <a:p>
            <a:pPr algn="ctr"/>
            <a:r>
              <a:rPr lang="fr-FR" dirty="0"/>
              <a:t>COUT PREETABLI DE LA PRODUCTION REELLE</a:t>
            </a:r>
          </a:p>
        </p:txBody>
      </p:sp>
      <p:cxnSp>
        <p:nvCxnSpPr>
          <p:cNvPr id="28" name="Connecteur droit avec flèche 27"/>
          <p:cNvCxnSpPr>
            <a:endCxn id="24" idx="0"/>
          </p:cNvCxnSpPr>
          <p:nvPr/>
        </p:nvCxnSpPr>
        <p:spPr>
          <a:xfrm flipH="1">
            <a:off x="2586478" y="750411"/>
            <a:ext cx="2641130" cy="8507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4" name="Imag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62" y="122858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71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20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03418" y="4228380"/>
            <a:ext cx="11723298" cy="913471"/>
          </a:xfrm>
        </p:spPr>
        <p:txBody>
          <a:bodyPr>
            <a:normAutofit/>
          </a:bodyPr>
          <a:lstStyle/>
          <a:p>
            <a:pPr algn="l"/>
            <a:r>
              <a:rPr lang="fr-FR" sz="2800" dirty="0"/>
              <a:t>L’écart total  :  143 840 – 180 000  =&gt;  - 36 160 </a:t>
            </a:r>
            <a:r>
              <a:rPr lang="fr-FR" sz="2800" dirty="0" err="1"/>
              <a:t>Fav</a:t>
            </a:r>
            <a:endParaRPr lang="fr-FR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74795" y="15865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295765"/>
              </p:ext>
            </p:extLst>
          </p:nvPr>
        </p:nvGraphicFramePr>
        <p:xfrm>
          <a:off x="720971" y="300658"/>
          <a:ext cx="8062545" cy="1357459"/>
        </p:xfrm>
        <a:graphic>
          <a:graphicData uri="http://schemas.openxmlformats.org/drawingml/2006/table">
            <a:tbl>
              <a:tblPr firstRow="1" firstCol="1" bandRow="1"/>
              <a:tblGrid>
                <a:gridCol w="1487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6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92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353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70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2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COUT GLOBAL (5000 moteurs)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COUT UNITAIRE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Montage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3000UO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60 €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180 000 €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0,6UO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60 €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36 €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311035"/>
              </p:ext>
            </p:extLst>
          </p:nvPr>
        </p:nvGraphicFramePr>
        <p:xfrm>
          <a:off x="720971" y="1956158"/>
          <a:ext cx="9601198" cy="1256506"/>
        </p:xfrm>
        <a:graphic>
          <a:graphicData uri="http://schemas.openxmlformats.org/drawingml/2006/table">
            <a:tbl>
              <a:tblPr firstRow="1" firstCol="1" bandRow="1"/>
              <a:tblGrid>
                <a:gridCol w="151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9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18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87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87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42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6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COUT REEL  (4200 moteurs)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COUT PREETABLI ADAPTE A LA PRODUCTION CONSTATEE (REELLE)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Ecarts globaux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Montage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2480 UO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58 €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143 840 €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2520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60 €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151 200 €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      7 360 €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itre 1"/>
          <p:cNvSpPr txBox="1">
            <a:spLocks/>
          </p:cNvSpPr>
          <p:nvPr/>
        </p:nvSpPr>
        <p:spPr>
          <a:xfrm>
            <a:off x="303418" y="4936340"/>
            <a:ext cx="11723298" cy="9134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/>
              <a:t>L’écart volume  :  151 200– 180 000  =&gt;  - 28 800Fav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554415" y="3551292"/>
            <a:ext cx="3411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0,60UO * 4200 = &gt; 2520 UO</a:t>
            </a:r>
          </a:p>
        </p:txBody>
      </p:sp>
      <p:sp>
        <p:nvSpPr>
          <p:cNvPr id="13" name="Accolade fermante 12"/>
          <p:cNvSpPr/>
          <p:nvPr/>
        </p:nvSpPr>
        <p:spPr>
          <a:xfrm rot="16200000">
            <a:off x="5742072" y="2154807"/>
            <a:ext cx="385474" cy="2584941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303418" y="5933934"/>
            <a:ext cx="11723298" cy="64512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4400" b="1" dirty="0"/>
              <a:t>L’écart global  :  143 840 – 151 200=&gt;  - 7360Fav</a:t>
            </a:r>
          </a:p>
        </p:txBody>
      </p:sp>
    </p:spTree>
    <p:extLst>
      <p:ext uri="{BB962C8B-B14F-4D97-AF65-F5344CB8AC3E}">
        <p14:creationId xmlns:p14="http://schemas.microsoft.com/office/powerpoint/2010/main" val="343320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9175" y="453220"/>
            <a:ext cx="976155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Etape indispensable : Détermination du budget flexible : </a:t>
            </a:r>
          </a:p>
          <a:p>
            <a:pPr algn="ctr"/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s’agit d’un budget calculé en fonction du niveau d’activité réel (valorisé en UO) , sachant que les charges fixes sont indépendantes du niveau d’activité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539721"/>
              </p:ext>
            </p:extLst>
          </p:nvPr>
        </p:nvGraphicFramePr>
        <p:xfrm>
          <a:off x="1899139" y="2347544"/>
          <a:ext cx="7958015" cy="3966435"/>
        </p:xfrm>
        <a:graphic>
          <a:graphicData uri="http://schemas.openxmlformats.org/drawingml/2006/table">
            <a:tbl>
              <a:tblPr firstRow="1" firstCol="1" bandRow="1"/>
              <a:tblGrid>
                <a:gridCol w="2949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7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1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653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Budget flexible de l'atelier Montage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Activité normale (3000)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U.O utilisées réellement (2480)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Charges fixes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120 000 €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120 000 €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Charges variables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60 000 €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49 600 € (2480 * 20)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Charges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180 000 €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169 600 €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Nombre unités d'œuvres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3000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2480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CUO Total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60,00 € (18000/3000)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CUO Fixes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40,00 € (120000/3000=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5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CUO variables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20,00 € (60000/3000)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68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1708" y="612674"/>
            <a:ext cx="11723298" cy="913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2800" b="1" dirty="0"/>
              <a:t>Ecart sur budget   </a:t>
            </a:r>
            <a:r>
              <a:rPr lang="fr-FR" sz="2800" dirty="0"/>
              <a:t>= Coût réel des charges indirectes – Montant du budget flexible</a:t>
            </a:r>
            <a:br>
              <a:rPr lang="fr-FR" sz="2800" dirty="0"/>
            </a:br>
            <a:r>
              <a:rPr lang="fr-FR" sz="2800" dirty="0"/>
              <a:t>143 840 – 169 600  =&gt;  - 25 760 Favorable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74795" y="15865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303418" y="5978769"/>
            <a:ext cx="11723298" cy="51617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/>
              <a:t>L’écart global  :  -25 760 + 20 800 – 2400 =&gt;  - 7360 Favorable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2148038"/>
            <a:ext cx="12124592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0510"/>
            <a:r>
              <a:rPr lang="fr-F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Ecart sur activité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Montant du budget flexible – (CUO préétabli * activité réelle)</a:t>
            </a:r>
          </a:p>
          <a:p>
            <a:pPr marL="270510" algn="ctr"/>
            <a:r>
              <a:rPr lang="fr-FR" sz="2800" dirty="0">
                <a:ea typeface="Times New Roman" panose="02020603050405020304" pitchFamily="18" charset="0"/>
              </a:rPr>
              <a:t>169 600 – (60€ * 2480)   =  &gt; 20 800€ Défavorable</a:t>
            </a:r>
          </a:p>
          <a:p>
            <a:pPr marL="270510" algn="ctr"/>
            <a:r>
              <a:rPr lang="fr-FR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OU</a:t>
            </a:r>
          </a:p>
          <a:p>
            <a:pPr marL="270510" algn="ctr"/>
            <a:r>
              <a:rPr lang="fr-F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(3000 – 2480) * 40   =&gt;  20 800 Défavorable</a:t>
            </a:r>
            <a:endParaRPr lang="fr-FR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708" y="4294236"/>
            <a:ext cx="11972883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0510"/>
            <a:r>
              <a:rPr lang="fr-FR" sz="2800" b="1" dirty="0">
                <a:ea typeface="Times New Roman" panose="02020603050405020304" pitchFamily="18" charset="0"/>
              </a:rPr>
              <a:t>Ecart sur rendement </a:t>
            </a:r>
            <a:r>
              <a:rPr lang="fr-FR" sz="2800" dirty="0">
                <a:ea typeface="Times New Roman" panose="02020603050405020304" pitchFamily="18" charset="0"/>
              </a:rPr>
              <a:t>= </a:t>
            </a:r>
            <a:r>
              <a:rPr lang="fr-F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CUO préétabli * (</a:t>
            </a:r>
            <a:r>
              <a:rPr lang="fr-FR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Nbre</a:t>
            </a:r>
            <a:r>
              <a:rPr lang="fr-F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UO réels - </a:t>
            </a:r>
            <a:r>
              <a:rPr lang="fr-FR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Nbre</a:t>
            </a:r>
            <a:r>
              <a:rPr lang="fr-F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UO adaptés)</a:t>
            </a:r>
          </a:p>
          <a:p>
            <a:pPr marL="270510" algn="ctr"/>
            <a:r>
              <a:rPr lang="fr-FR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60€ * (2480 – 2520)  =&gt; -2 400 Favorable</a:t>
            </a:r>
            <a:endParaRPr lang="fr-FR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95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FFA1039-68B3-4517-8061-90B5D96FA6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95" y="2596965"/>
            <a:ext cx="6077209" cy="166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039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423</Words>
  <Application>Microsoft Office PowerPoint</Application>
  <PresentationFormat>Grand écran</PresentationFormat>
  <Paragraphs>99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Thème Office</vt:lpstr>
      <vt:lpstr>THEME 1</vt:lpstr>
      <vt:lpstr>Les écarts sur charges indirectes - Organisation</vt:lpstr>
      <vt:lpstr>Présentation PowerPoint</vt:lpstr>
      <vt:lpstr>L’écart total  :  143 840 – 180 000  =&gt;  - 36 160 Fav</vt:lpstr>
      <vt:lpstr>Présentation PowerPoint</vt:lpstr>
      <vt:lpstr>Ecart sur budget   = Coût réel des charges indirectes – Montant du budget flexible 143 840 – 169 600  =&gt;  - 25 760 Favorable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M4107</dc:title>
  <dc:creator>NOEL Eric</dc:creator>
  <cp:lastModifiedBy>NOEL Eric</cp:lastModifiedBy>
  <cp:revision>32</cp:revision>
  <dcterms:created xsi:type="dcterms:W3CDTF">2019-01-17T08:16:02Z</dcterms:created>
  <dcterms:modified xsi:type="dcterms:W3CDTF">2020-12-14T13:42:36Z</dcterms:modified>
</cp:coreProperties>
</file>