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64" r:id="rId5"/>
    <p:sldId id="265" r:id="rId6"/>
    <p:sldId id="258" r:id="rId7"/>
    <p:sldId id="259" r:id="rId8"/>
    <p:sldId id="260" r:id="rId9"/>
    <p:sldId id="261" r:id="rId10"/>
    <p:sldId id="262" r:id="rId11"/>
    <p:sldId id="263" r:id="rId12"/>
    <p:sldId id="267" r:id="rId13"/>
    <p:sldId id="266" r:id="rId14"/>
    <p:sldId id="268" r:id="rId15"/>
    <p:sldId id="269" r:id="rId16"/>
    <p:sldId id="270" r:id="rId17"/>
    <p:sldId id="271" r:id="rId18"/>
    <p:sldId id="272"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DA170C-059C-4F27-A52A-C6AA53CAA609}" type="doc">
      <dgm:prSet loTypeId="urn:microsoft.com/office/officeart/2005/8/layout/hProcess9" loCatId="process" qsTypeId="urn:microsoft.com/office/officeart/2005/8/quickstyle/3d7" qsCatId="3D" csTypeId="urn:microsoft.com/office/officeart/2005/8/colors/accent2_2" csCatId="accent2" phldr="1"/>
      <dgm:spPr/>
    </dgm:pt>
    <dgm:pt modelId="{B0912C83-47D5-4FDD-A28B-687621583387}">
      <dgm:prSet phldrT="[Texte]"/>
      <dgm:spPr/>
      <dgm:t>
        <a:bodyPr/>
        <a:lstStyle/>
        <a:p>
          <a:r>
            <a:rPr lang="fr-FR" dirty="0"/>
            <a:t>Etape d’émergence</a:t>
          </a:r>
        </a:p>
      </dgm:t>
    </dgm:pt>
    <dgm:pt modelId="{E675FD43-F034-4034-9E25-8021E295446E}" type="parTrans" cxnId="{C89DF210-AD94-4083-AC4E-91A289BF70CF}">
      <dgm:prSet/>
      <dgm:spPr/>
      <dgm:t>
        <a:bodyPr/>
        <a:lstStyle/>
        <a:p>
          <a:endParaRPr lang="fr-FR"/>
        </a:p>
      </dgm:t>
    </dgm:pt>
    <dgm:pt modelId="{BCF75362-B37F-4950-A21D-62FA14E70F14}" type="sibTrans" cxnId="{C89DF210-AD94-4083-AC4E-91A289BF70CF}">
      <dgm:prSet/>
      <dgm:spPr/>
      <dgm:t>
        <a:bodyPr/>
        <a:lstStyle/>
        <a:p>
          <a:endParaRPr lang="fr-FR"/>
        </a:p>
      </dgm:t>
    </dgm:pt>
    <dgm:pt modelId="{60287EC4-BF54-483D-B2F9-F5DD6A1391AF}">
      <dgm:prSet phldrT="[Texte]"/>
      <dgm:spPr/>
      <dgm:t>
        <a:bodyPr/>
        <a:lstStyle/>
        <a:p>
          <a:r>
            <a:rPr lang="fr-FR" dirty="0"/>
            <a:t>Etape de faisabilité</a:t>
          </a:r>
        </a:p>
      </dgm:t>
    </dgm:pt>
    <dgm:pt modelId="{993B1A7B-71E7-47EB-828E-681ABC38B0AA}" type="parTrans" cxnId="{2FAB48A1-D5A3-47F2-B153-0F3778F3188D}">
      <dgm:prSet/>
      <dgm:spPr/>
      <dgm:t>
        <a:bodyPr/>
        <a:lstStyle/>
        <a:p>
          <a:endParaRPr lang="fr-FR"/>
        </a:p>
      </dgm:t>
    </dgm:pt>
    <dgm:pt modelId="{DB478676-D2C4-4E72-BE71-FA8E480B9037}" type="sibTrans" cxnId="{2FAB48A1-D5A3-47F2-B153-0F3778F3188D}">
      <dgm:prSet/>
      <dgm:spPr/>
      <dgm:t>
        <a:bodyPr/>
        <a:lstStyle/>
        <a:p>
          <a:endParaRPr lang="fr-FR"/>
        </a:p>
      </dgm:t>
    </dgm:pt>
    <dgm:pt modelId="{C77F6CAB-3B55-411D-ADB8-ECA687304320}">
      <dgm:prSet phldrT="[Texte]"/>
      <dgm:spPr/>
      <dgm:t>
        <a:bodyPr/>
        <a:lstStyle/>
        <a:p>
          <a:r>
            <a:rPr lang="fr-FR" dirty="0"/>
            <a:t>Etape de conception</a:t>
          </a:r>
        </a:p>
      </dgm:t>
    </dgm:pt>
    <dgm:pt modelId="{FCC88871-5649-4974-87A6-51B6C964664E}" type="parTrans" cxnId="{7594EBB6-E4BC-4C60-BE36-78AE6BB70FE1}">
      <dgm:prSet/>
      <dgm:spPr/>
      <dgm:t>
        <a:bodyPr/>
        <a:lstStyle/>
        <a:p>
          <a:endParaRPr lang="fr-FR"/>
        </a:p>
      </dgm:t>
    </dgm:pt>
    <dgm:pt modelId="{D04E9FDF-D909-4F59-9120-CDAE83F3BE0D}" type="sibTrans" cxnId="{7594EBB6-E4BC-4C60-BE36-78AE6BB70FE1}">
      <dgm:prSet/>
      <dgm:spPr/>
      <dgm:t>
        <a:bodyPr/>
        <a:lstStyle/>
        <a:p>
          <a:endParaRPr lang="fr-FR"/>
        </a:p>
      </dgm:t>
    </dgm:pt>
    <dgm:pt modelId="{44BDF5F4-B67B-4942-9AD1-5EE02EB8BF4C}">
      <dgm:prSet/>
      <dgm:spPr/>
      <dgm:t>
        <a:bodyPr/>
        <a:lstStyle/>
        <a:p>
          <a:r>
            <a:rPr lang="fr-FR" dirty="0"/>
            <a:t>Etape de réalisation</a:t>
          </a:r>
        </a:p>
      </dgm:t>
    </dgm:pt>
    <dgm:pt modelId="{3EF7B992-0D94-4D40-8D6B-AFBC3D5DEB60}" type="parTrans" cxnId="{45DF65DB-6E00-4052-BA32-99EA0BD211E9}">
      <dgm:prSet/>
      <dgm:spPr/>
      <dgm:t>
        <a:bodyPr/>
        <a:lstStyle/>
        <a:p>
          <a:endParaRPr lang="fr-FR"/>
        </a:p>
      </dgm:t>
    </dgm:pt>
    <dgm:pt modelId="{D3A8391B-17AE-4A74-A426-C0350F6E2AAE}" type="sibTrans" cxnId="{45DF65DB-6E00-4052-BA32-99EA0BD211E9}">
      <dgm:prSet/>
      <dgm:spPr/>
      <dgm:t>
        <a:bodyPr/>
        <a:lstStyle/>
        <a:p>
          <a:endParaRPr lang="fr-FR"/>
        </a:p>
      </dgm:t>
    </dgm:pt>
    <dgm:pt modelId="{A3937306-6C5E-46E4-BF22-61E3B758FBEB}">
      <dgm:prSet/>
      <dgm:spPr/>
      <dgm:t>
        <a:bodyPr/>
        <a:lstStyle/>
        <a:p>
          <a:r>
            <a:rPr lang="fr-FR" dirty="0"/>
            <a:t>Etape de terminaison</a:t>
          </a:r>
        </a:p>
      </dgm:t>
    </dgm:pt>
    <dgm:pt modelId="{3C98AB5E-6831-4D4C-BE3F-0A6BE121427A}" type="parTrans" cxnId="{AF062B91-D2D4-4031-9D97-C3687D601F1A}">
      <dgm:prSet/>
      <dgm:spPr/>
      <dgm:t>
        <a:bodyPr/>
        <a:lstStyle/>
        <a:p>
          <a:endParaRPr lang="fr-FR"/>
        </a:p>
      </dgm:t>
    </dgm:pt>
    <dgm:pt modelId="{FF03B34B-A2CF-47A5-BF69-134F57B46866}" type="sibTrans" cxnId="{AF062B91-D2D4-4031-9D97-C3687D601F1A}">
      <dgm:prSet/>
      <dgm:spPr/>
      <dgm:t>
        <a:bodyPr/>
        <a:lstStyle/>
        <a:p>
          <a:endParaRPr lang="fr-FR"/>
        </a:p>
      </dgm:t>
    </dgm:pt>
    <dgm:pt modelId="{70953BA7-5106-4860-8FB7-A9E395EA927F}" type="pres">
      <dgm:prSet presAssocID="{77DA170C-059C-4F27-A52A-C6AA53CAA609}" presName="CompostProcess" presStyleCnt="0">
        <dgm:presLayoutVars>
          <dgm:dir/>
          <dgm:resizeHandles val="exact"/>
        </dgm:presLayoutVars>
      </dgm:prSet>
      <dgm:spPr/>
    </dgm:pt>
    <dgm:pt modelId="{8DFFDE87-15DC-42D4-BD84-EEEDD1551EEB}" type="pres">
      <dgm:prSet presAssocID="{77DA170C-059C-4F27-A52A-C6AA53CAA609}" presName="arrow" presStyleLbl="bgShp" presStyleIdx="0" presStyleCnt="1"/>
      <dgm:spPr/>
    </dgm:pt>
    <dgm:pt modelId="{9E1560D2-4600-401C-8C26-1F0B5A0843C0}" type="pres">
      <dgm:prSet presAssocID="{77DA170C-059C-4F27-A52A-C6AA53CAA609}" presName="linearProcess" presStyleCnt="0"/>
      <dgm:spPr/>
    </dgm:pt>
    <dgm:pt modelId="{BF0F95FD-0E45-42D6-9096-E10DB39078F6}" type="pres">
      <dgm:prSet presAssocID="{B0912C83-47D5-4FDD-A28B-687621583387}" presName="textNode" presStyleLbl="node1" presStyleIdx="0" presStyleCnt="5">
        <dgm:presLayoutVars>
          <dgm:bulletEnabled val="1"/>
        </dgm:presLayoutVars>
      </dgm:prSet>
      <dgm:spPr/>
    </dgm:pt>
    <dgm:pt modelId="{629B4ADC-0D7F-466D-BCF2-97DCA0982B85}" type="pres">
      <dgm:prSet presAssocID="{BCF75362-B37F-4950-A21D-62FA14E70F14}" presName="sibTrans" presStyleCnt="0"/>
      <dgm:spPr/>
    </dgm:pt>
    <dgm:pt modelId="{2E1646A7-C4CA-442B-9429-A3037CE1D37E}" type="pres">
      <dgm:prSet presAssocID="{60287EC4-BF54-483D-B2F9-F5DD6A1391AF}" presName="textNode" presStyleLbl="node1" presStyleIdx="1" presStyleCnt="5">
        <dgm:presLayoutVars>
          <dgm:bulletEnabled val="1"/>
        </dgm:presLayoutVars>
      </dgm:prSet>
      <dgm:spPr/>
    </dgm:pt>
    <dgm:pt modelId="{51E4D904-D1C5-4DBD-A6E5-6263597CB753}" type="pres">
      <dgm:prSet presAssocID="{DB478676-D2C4-4E72-BE71-FA8E480B9037}" presName="sibTrans" presStyleCnt="0"/>
      <dgm:spPr/>
    </dgm:pt>
    <dgm:pt modelId="{79550832-FC4A-48C4-8642-039D22E537E8}" type="pres">
      <dgm:prSet presAssocID="{C77F6CAB-3B55-411D-ADB8-ECA687304320}" presName="textNode" presStyleLbl="node1" presStyleIdx="2" presStyleCnt="5">
        <dgm:presLayoutVars>
          <dgm:bulletEnabled val="1"/>
        </dgm:presLayoutVars>
      </dgm:prSet>
      <dgm:spPr/>
    </dgm:pt>
    <dgm:pt modelId="{A3AFBCBF-F55E-4F55-88EA-96A36F0EF726}" type="pres">
      <dgm:prSet presAssocID="{D04E9FDF-D909-4F59-9120-CDAE83F3BE0D}" presName="sibTrans" presStyleCnt="0"/>
      <dgm:spPr/>
    </dgm:pt>
    <dgm:pt modelId="{24335D21-8562-4CCD-BC0A-42173CEA939C}" type="pres">
      <dgm:prSet presAssocID="{44BDF5F4-B67B-4942-9AD1-5EE02EB8BF4C}" presName="textNode" presStyleLbl="node1" presStyleIdx="3" presStyleCnt="5">
        <dgm:presLayoutVars>
          <dgm:bulletEnabled val="1"/>
        </dgm:presLayoutVars>
      </dgm:prSet>
      <dgm:spPr/>
    </dgm:pt>
    <dgm:pt modelId="{7D1A1C52-EEA7-418F-B81B-D10F62D093D3}" type="pres">
      <dgm:prSet presAssocID="{D3A8391B-17AE-4A74-A426-C0350F6E2AAE}" presName="sibTrans" presStyleCnt="0"/>
      <dgm:spPr/>
    </dgm:pt>
    <dgm:pt modelId="{9B9867C7-C154-4E9C-A02F-153C53224880}" type="pres">
      <dgm:prSet presAssocID="{A3937306-6C5E-46E4-BF22-61E3B758FBEB}" presName="textNode" presStyleLbl="node1" presStyleIdx="4" presStyleCnt="5">
        <dgm:presLayoutVars>
          <dgm:bulletEnabled val="1"/>
        </dgm:presLayoutVars>
      </dgm:prSet>
      <dgm:spPr/>
    </dgm:pt>
  </dgm:ptLst>
  <dgm:cxnLst>
    <dgm:cxn modelId="{10F19C02-47F7-4181-9B6B-1764455C2AEF}" type="presOf" srcId="{77DA170C-059C-4F27-A52A-C6AA53CAA609}" destId="{70953BA7-5106-4860-8FB7-A9E395EA927F}" srcOrd="0" destOrd="0" presId="urn:microsoft.com/office/officeart/2005/8/layout/hProcess9"/>
    <dgm:cxn modelId="{C89DF210-AD94-4083-AC4E-91A289BF70CF}" srcId="{77DA170C-059C-4F27-A52A-C6AA53CAA609}" destId="{B0912C83-47D5-4FDD-A28B-687621583387}" srcOrd="0" destOrd="0" parTransId="{E675FD43-F034-4034-9E25-8021E295446E}" sibTransId="{BCF75362-B37F-4950-A21D-62FA14E70F14}"/>
    <dgm:cxn modelId="{502D3B29-2EA1-4C90-AC47-79D3EE71F303}" type="presOf" srcId="{44BDF5F4-B67B-4942-9AD1-5EE02EB8BF4C}" destId="{24335D21-8562-4CCD-BC0A-42173CEA939C}" srcOrd="0" destOrd="0" presId="urn:microsoft.com/office/officeart/2005/8/layout/hProcess9"/>
    <dgm:cxn modelId="{40E08247-824A-4CAA-900F-F6FA79FC08DA}" type="presOf" srcId="{C77F6CAB-3B55-411D-ADB8-ECA687304320}" destId="{79550832-FC4A-48C4-8642-039D22E537E8}" srcOrd="0" destOrd="0" presId="urn:microsoft.com/office/officeart/2005/8/layout/hProcess9"/>
    <dgm:cxn modelId="{8391E247-6BC4-433F-A688-CFE608A40C3B}" type="presOf" srcId="{60287EC4-BF54-483D-B2F9-F5DD6A1391AF}" destId="{2E1646A7-C4CA-442B-9429-A3037CE1D37E}" srcOrd="0" destOrd="0" presId="urn:microsoft.com/office/officeart/2005/8/layout/hProcess9"/>
    <dgm:cxn modelId="{0BEA1172-EFD4-4AE3-98FD-751C7F57AD04}" type="presOf" srcId="{A3937306-6C5E-46E4-BF22-61E3B758FBEB}" destId="{9B9867C7-C154-4E9C-A02F-153C53224880}" srcOrd="0" destOrd="0" presId="urn:microsoft.com/office/officeart/2005/8/layout/hProcess9"/>
    <dgm:cxn modelId="{AF062B91-D2D4-4031-9D97-C3687D601F1A}" srcId="{77DA170C-059C-4F27-A52A-C6AA53CAA609}" destId="{A3937306-6C5E-46E4-BF22-61E3B758FBEB}" srcOrd="4" destOrd="0" parTransId="{3C98AB5E-6831-4D4C-BE3F-0A6BE121427A}" sibTransId="{FF03B34B-A2CF-47A5-BF69-134F57B46866}"/>
    <dgm:cxn modelId="{BB481C93-3CFD-423A-85EF-9115437C07D3}" type="presOf" srcId="{B0912C83-47D5-4FDD-A28B-687621583387}" destId="{BF0F95FD-0E45-42D6-9096-E10DB39078F6}" srcOrd="0" destOrd="0" presId="urn:microsoft.com/office/officeart/2005/8/layout/hProcess9"/>
    <dgm:cxn modelId="{2FAB48A1-D5A3-47F2-B153-0F3778F3188D}" srcId="{77DA170C-059C-4F27-A52A-C6AA53CAA609}" destId="{60287EC4-BF54-483D-B2F9-F5DD6A1391AF}" srcOrd="1" destOrd="0" parTransId="{993B1A7B-71E7-47EB-828E-681ABC38B0AA}" sibTransId="{DB478676-D2C4-4E72-BE71-FA8E480B9037}"/>
    <dgm:cxn modelId="{7594EBB6-E4BC-4C60-BE36-78AE6BB70FE1}" srcId="{77DA170C-059C-4F27-A52A-C6AA53CAA609}" destId="{C77F6CAB-3B55-411D-ADB8-ECA687304320}" srcOrd="2" destOrd="0" parTransId="{FCC88871-5649-4974-87A6-51B6C964664E}" sibTransId="{D04E9FDF-D909-4F59-9120-CDAE83F3BE0D}"/>
    <dgm:cxn modelId="{45DF65DB-6E00-4052-BA32-99EA0BD211E9}" srcId="{77DA170C-059C-4F27-A52A-C6AA53CAA609}" destId="{44BDF5F4-B67B-4942-9AD1-5EE02EB8BF4C}" srcOrd="3" destOrd="0" parTransId="{3EF7B992-0D94-4D40-8D6B-AFBC3D5DEB60}" sibTransId="{D3A8391B-17AE-4A74-A426-C0350F6E2AAE}"/>
    <dgm:cxn modelId="{0CF33E3B-401E-41ED-A855-43AD6AA9FE4D}" type="presParOf" srcId="{70953BA7-5106-4860-8FB7-A9E395EA927F}" destId="{8DFFDE87-15DC-42D4-BD84-EEEDD1551EEB}" srcOrd="0" destOrd="0" presId="urn:microsoft.com/office/officeart/2005/8/layout/hProcess9"/>
    <dgm:cxn modelId="{80600900-2D66-4382-B778-A8450E449FFE}" type="presParOf" srcId="{70953BA7-5106-4860-8FB7-A9E395EA927F}" destId="{9E1560D2-4600-401C-8C26-1F0B5A0843C0}" srcOrd="1" destOrd="0" presId="urn:microsoft.com/office/officeart/2005/8/layout/hProcess9"/>
    <dgm:cxn modelId="{72C974B7-8F95-419C-B037-82CD2CE49A6B}" type="presParOf" srcId="{9E1560D2-4600-401C-8C26-1F0B5A0843C0}" destId="{BF0F95FD-0E45-42D6-9096-E10DB39078F6}" srcOrd="0" destOrd="0" presId="urn:microsoft.com/office/officeart/2005/8/layout/hProcess9"/>
    <dgm:cxn modelId="{475ABF2B-AE20-4262-B1D9-3A4F2EC4FE32}" type="presParOf" srcId="{9E1560D2-4600-401C-8C26-1F0B5A0843C0}" destId="{629B4ADC-0D7F-466D-BCF2-97DCA0982B85}" srcOrd="1" destOrd="0" presId="urn:microsoft.com/office/officeart/2005/8/layout/hProcess9"/>
    <dgm:cxn modelId="{9F817C2A-515E-40BC-BB0A-8584EA480984}" type="presParOf" srcId="{9E1560D2-4600-401C-8C26-1F0B5A0843C0}" destId="{2E1646A7-C4CA-442B-9429-A3037CE1D37E}" srcOrd="2" destOrd="0" presId="urn:microsoft.com/office/officeart/2005/8/layout/hProcess9"/>
    <dgm:cxn modelId="{9E22BE23-C4EB-4F52-90E7-15C598E647E2}" type="presParOf" srcId="{9E1560D2-4600-401C-8C26-1F0B5A0843C0}" destId="{51E4D904-D1C5-4DBD-A6E5-6263597CB753}" srcOrd="3" destOrd="0" presId="urn:microsoft.com/office/officeart/2005/8/layout/hProcess9"/>
    <dgm:cxn modelId="{F574DD0C-E8ED-4853-AAAA-71397753A7F8}" type="presParOf" srcId="{9E1560D2-4600-401C-8C26-1F0B5A0843C0}" destId="{79550832-FC4A-48C4-8642-039D22E537E8}" srcOrd="4" destOrd="0" presId="urn:microsoft.com/office/officeart/2005/8/layout/hProcess9"/>
    <dgm:cxn modelId="{3808F6F1-56A0-4737-A49E-718CCD7E91F2}" type="presParOf" srcId="{9E1560D2-4600-401C-8C26-1F0B5A0843C0}" destId="{A3AFBCBF-F55E-4F55-88EA-96A36F0EF726}" srcOrd="5" destOrd="0" presId="urn:microsoft.com/office/officeart/2005/8/layout/hProcess9"/>
    <dgm:cxn modelId="{18C0FA5D-4521-4DD4-927E-A09D5CE49EA9}" type="presParOf" srcId="{9E1560D2-4600-401C-8C26-1F0B5A0843C0}" destId="{24335D21-8562-4CCD-BC0A-42173CEA939C}" srcOrd="6" destOrd="0" presId="urn:microsoft.com/office/officeart/2005/8/layout/hProcess9"/>
    <dgm:cxn modelId="{936F5BC5-C2EF-4D1C-951D-6D1012295AE2}" type="presParOf" srcId="{9E1560D2-4600-401C-8C26-1F0B5A0843C0}" destId="{7D1A1C52-EEA7-418F-B81B-D10F62D093D3}" srcOrd="7" destOrd="0" presId="urn:microsoft.com/office/officeart/2005/8/layout/hProcess9"/>
    <dgm:cxn modelId="{CA5C854A-EBCE-400B-A696-AC1DC5AD4480}" type="presParOf" srcId="{9E1560D2-4600-401C-8C26-1F0B5A0843C0}" destId="{9B9867C7-C154-4E9C-A02F-153C53224880}"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AA3AD7-8511-44B1-8B7A-11CB19DCEF1F}" type="doc">
      <dgm:prSet loTypeId="urn:microsoft.com/office/officeart/2005/8/layout/hierarchy6" loCatId="hierarchy" qsTypeId="urn:microsoft.com/office/officeart/2005/8/quickstyle/3d4" qsCatId="3D" csTypeId="urn:microsoft.com/office/officeart/2005/8/colors/accent2_3" csCatId="accent2" phldr="1"/>
      <dgm:spPr/>
      <dgm:t>
        <a:bodyPr/>
        <a:lstStyle/>
        <a:p>
          <a:endParaRPr lang="fr-FR"/>
        </a:p>
      </dgm:t>
    </dgm:pt>
    <dgm:pt modelId="{796E6747-410B-46DD-B6BE-64797C6F4C86}">
      <dgm:prSet phldrT="[Texte]"/>
      <dgm:spPr/>
      <dgm:t>
        <a:bodyPr/>
        <a:lstStyle/>
        <a:p>
          <a:r>
            <a:rPr lang="fr-FR" dirty="0"/>
            <a:t>Objectif principal</a:t>
          </a:r>
        </a:p>
      </dgm:t>
    </dgm:pt>
    <dgm:pt modelId="{CFD5D221-9D58-4D92-B243-7CB3B1720FEB}" type="parTrans" cxnId="{75385EC7-7EC6-4C0C-890A-B8CFF7B5768A}">
      <dgm:prSet/>
      <dgm:spPr/>
      <dgm:t>
        <a:bodyPr/>
        <a:lstStyle/>
        <a:p>
          <a:endParaRPr lang="fr-FR"/>
        </a:p>
      </dgm:t>
    </dgm:pt>
    <dgm:pt modelId="{C1DF3CC8-4A91-4A95-B3C6-7FED06F4407B}" type="sibTrans" cxnId="{75385EC7-7EC6-4C0C-890A-B8CFF7B5768A}">
      <dgm:prSet/>
      <dgm:spPr/>
      <dgm:t>
        <a:bodyPr/>
        <a:lstStyle/>
        <a:p>
          <a:endParaRPr lang="fr-FR"/>
        </a:p>
      </dgm:t>
    </dgm:pt>
    <dgm:pt modelId="{E03F76B1-75F4-4766-B535-306294CA4924}">
      <dgm:prSet phldrT="[Texte]"/>
      <dgm:spPr/>
      <dgm:t>
        <a:bodyPr/>
        <a:lstStyle/>
        <a:p>
          <a:r>
            <a:rPr lang="fr-FR" dirty="0"/>
            <a:t>Objectif intermédiaire</a:t>
          </a:r>
        </a:p>
      </dgm:t>
    </dgm:pt>
    <dgm:pt modelId="{4E880178-290F-4677-9F80-F7446EBE3D35}" type="parTrans" cxnId="{D7C7F283-4EE2-4401-816A-2C61390BFED4}">
      <dgm:prSet/>
      <dgm:spPr/>
      <dgm:t>
        <a:bodyPr/>
        <a:lstStyle/>
        <a:p>
          <a:endParaRPr lang="fr-FR"/>
        </a:p>
      </dgm:t>
    </dgm:pt>
    <dgm:pt modelId="{ECBB97EE-EBAC-406B-943B-65B862E79E77}" type="sibTrans" cxnId="{D7C7F283-4EE2-4401-816A-2C61390BFED4}">
      <dgm:prSet/>
      <dgm:spPr/>
      <dgm:t>
        <a:bodyPr/>
        <a:lstStyle/>
        <a:p>
          <a:endParaRPr lang="fr-FR"/>
        </a:p>
      </dgm:t>
    </dgm:pt>
    <dgm:pt modelId="{189FDB7F-63D8-471E-99D5-57FA19F56B23}">
      <dgm:prSet phldrT="[Texte]"/>
      <dgm:spPr/>
      <dgm:t>
        <a:bodyPr/>
        <a:lstStyle/>
        <a:p>
          <a:r>
            <a:rPr lang="fr-FR" dirty="0"/>
            <a:t>Objectif opérationnels</a:t>
          </a:r>
        </a:p>
      </dgm:t>
    </dgm:pt>
    <dgm:pt modelId="{9CE82877-CF7D-481F-B820-3389C3C8199C}" type="parTrans" cxnId="{CC7EB89F-06C6-433C-AA46-A099528153D6}">
      <dgm:prSet/>
      <dgm:spPr/>
      <dgm:t>
        <a:bodyPr/>
        <a:lstStyle/>
        <a:p>
          <a:endParaRPr lang="fr-FR"/>
        </a:p>
      </dgm:t>
    </dgm:pt>
    <dgm:pt modelId="{62E1A519-6D3D-4FF1-8CEC-6AA7FE054BE4}" type="sibTrans" cxnId="{CC7EB89F-06C6-433C-AA46-A099528153D6}">
      <dgm:prSet/>
      <dgm:spPr/>
      <dgm:t>
        <a:bodyPr/>
        <a:lstStyle/>
        <a:p>
          <a:endParaRPr lang="fr-FR"/>
        </a:p>
      </dgm:t>
    </dgm:pt>
    <dgm:pt modelId="{35268FA0-72EF-4F62-A502-8A71505B5093}">
      <dgm:prSet/>
      <dgm:spPr/>
      <dgm:t>
        <a:bodyPr/>
        <a:lstStyle/>
        <a:p>
          <a:r>
            <a:rPr lang="fr-FR"/>
            <a:t>Objectif intermédiaire</a:t>
          </a:r>
          <a:endParaRPr lang="fr-FR" dirty="0"/>
        </a:p>
      </dgm:t>
    </dgm:pt>
    <dgm:pt modelId="{8CC6D80D-4ADE-419E-B10A-3C893FD193AA}" type="parTrans" cxnId="{68A9CFCE-1946-4F4A-93F0-10D8FC14DE1D}">
      <dgm:prSet/>
      <dgm:spPr/>
      <dgm:t>
        <a:bodyPr/>
        <a:lstStyle/>
        <a:p>
          <a:endParaRPr lang="fr-FR"/>
        </a:p>
      </dgm:t>
    </dgm:pt>
    <dgm:pt modelId="{658C0D6C-C936-4836-A1D4-3AE808874830}" type="sibTrans" cxnId="{68A9CFCE-1946-4F4A-93F0-10D8FC14DE1D}">
      <dgm:prSet/>
      <dgm:spPr/>
      <dgm:t>
        <a:bodyPr/>
        <a:lstStyle/>
        <a:p>
          <a:endParaRPr lang="fr-FR"/>
        </a:p>
      </dgm:t>
    </dgm:pt>
    <dgm:pt modelId="{5EA47E83-3EA9-4367-BB26-9B7AC52AB332}">
      <dgm:prSet/>
      <dgm:spPr/>
      <dgm:t>
        <a:bodyPr/>
        <a:lstStyle/>
        <a:p>
          <a:r>
            <a:rPr lang="fr-FR" dirty="0"/>
            <a:t>Objectif opérationnel</a:t>
          </a:r>
        </a:p>
      </dgm:t>
    </dgm:pt>
    <dgm:pt modelId="{5D53551A-2395-4FBF-B7FB-6CD3694CD0CB}" type="parTrans" cxnId="{89594211-B9FA-4703-BDCE-A7A1505F6F4A}">
      <dgm:prSet/>
      <dgm:spPr/>
      <dgm:t>
        <a:bodyPr/>
        <a:lstStyle/>
        <a:p>
          <a:endParaRPr lang="fr-FR"/>
        </a:p>
      </dgm:t>
    </dgm:pt>
    <dgm:pt modelId="{5AB598DE-F1ED-4E91-A77B-BD4DBE6DBD3B}" type="sibTrans" cxnId="{89594211-B9FA-4703-BDCE-A7A1505F6F4A}">
      <dgm:prSet/>
      <dgm:spPr/>
      <dgm:t>
        <a:bodyPr/>
        <a:lstStyle/>
        <a:p>
          <a:endParaRPr lang="fr-FR"/>
        </a:p>
      </dgm:t>
    </dgm:pt>
    <dgm:pt modelId="{4B615933-9BFE-4CA2-A810-A4FA2B2E4923}" type="pres">
      <dgm:prSet presAssocID="{77AA3AD7-8511-44B1-8B7A-11CB19DCEF1F}" presName="mainComposite" presStyleCnt="0">
        <dgm:presLayoutVars>
          <dgm:chPref val="1"/>
          <dgm:dir/>
          <dgm:animOne val="branch"/>
          <dgm:animLvl val="lvl"/>
          <dgm:resizeHandles val="exact"/>
        </dgm:presLayoutVars>
      </dgm:prSet>
      <dgm:spPr/>
    </dgm:pt>
    <dgm:pt modelId="{CF8B1AF2-0973-471F-9594-00FC2A8F6C60}" type="pres">
      <dgm:prSet presAssocID="{77AA3AD7-8511-44B1-8B7A-11CB19DCEF1F}" presName="hierFlow" presStyleCnt="0"/>
      <dgm:spPr/>
    </dgm:pt>
    <dgm:pt modelId="{FE8F0D86-1D65-49F1-BFB5-52B1D8598553}" type="pres">
      <dgm:prSet presAssocID="{77AA3AD7-8511-44B1-8B7A-11CB19DCEF1F}" presName="hierChild1" presStyleCnt="0">
        <dgm:presLayoutVars>
          <dgm:chPref val="1"/>
          <dgm:animOne val="branch"/>
          <dgm:animLvl val="lvl"/>
        </dgm:presLayoutVars>
      </dgm:prSet>
      <dgm:spPr/>
    </dgm:pt>
    <dgm:pt modelId="{6C037421-7B69-45DD-8F59-A2B3B7B3B736}" type="pres">
      <dgm:prSet presAssocID="{796E6747-410B-46DD-B6BE-64797C6F4C86}" presName="Name14" presStyleCnt="0"/>
      <dgm:spPr/>
    </dgm:pt>
    <dgm:pt modelId="{6101BF41-1D53-43A4-AF34-E2CCFE00FD9F}" type="pres">
      <dgm:prSet presAssocID="{796E6747-410B-46DD-B6BE-64797C6F4C86}" presName="level1Shape" presStyleLbl="node0" presStyleIdx="0" presStyleCnt="1">
        <dgm:presLayoutVars>
          <dgm:chPref val="3"/>
        </dgm:presLayoutVars>
      </dgm:prSet>
      <dgm:spPr/>
    </dgm:pt>
    <dgm:pt modelId="{AC9E24D5-2AEF-4345-98AB-9768E4658410}" type="pres">
      <dgm:prSet presAssocID="{796E6747-410B-46DD-B6BE-64797C6F4C86}" presName="hierChild2" presStyleCnt="0"/>
      <dgm:spPr/>
    </dgm:pt>
    <dgm:pt modelId="{2E4BC57F-4E9B-4BD4-8369-6FCC8793B7E6}" type="pres">
      <dgm:prSet presAssocID="{4E880178-290F-4677-9F80-F7446EBE3D35}" presName="Name19" presStyleLbl="parChTrans1D2" presStyleIdx="0" presStyleCnt="2"/>
      <dgm:spPr/>
    </dgm:pt>
    <dgm:pt modelId="{3F6FB459-E2C1-4C9F-8215-09F1FFBF77AB}" type="pres">
      <dgm:prSet presAssocID="{E03F76B1-75F4-4766-B535-306294CA4924}" presName="Name21" presStyleCnt="0"/>
      <dgm:spPr/>
    </dgm:pt>
    <dgm:pt modelId="{87C5B1E8-CC36-4E76-87D1-9CCC17620F14}" type="pres">
      <dgm:prSet presAssocID="{E03F76B1-75F4-4766-B535-306294CA4924}" presName="level2Shape" presStyleLbl="node2" presStyleIdx="0" presStyleCnt="2"/>
      <dgm:spPr/>
    </dgm:pt>
    <dgm:pt modelId="{1A141363-890F-4A66-9B59-D6380DA123C5}" type="pres">
      <dgm:prSet presAssocID="{E03F76B1-75F4-4766-B535-306294CA4924}" presName="hierChild3" presStyleCnt="0"/>
      <dgm:spPr/>
    </dgm:pt>
    <dgm:pt modelId="{EFAFEB47-26FB-4984-B4A1-BA327C134D36}" type="pres">
      <dgm:prSet presAssocID="{9CE82877-CF7D-481F-B820-3389C3C8199C}" presName="Name19" presStyleLbl="parChTrans1D3" presStyleIdx="0" presStyleCnt="2"/>
      <dgm:spPr/>
    </dgm:pt>
    <dgm:pt modelId="{1855243F-E22E-4AD0-BBDA-705D5C3B6A53}" type="pres">
      <dgm:prSet presAssocID="{189FDB7F-63D8-471E-99D5-57FA19F56B23}" presName="Name21" presStyleCnt="0"/>
      <dgm:spPr/>
    </dgm:pt>
    <dgm:pt modelId="{22C730C3-8B45-4470-BF11-4E21D3CF9ED2}" type="pres">
      <dgm:prSet presAssocID="{189FDB7F-63D8-471E-99D5-57FA19F56B23}" presName="level2Shape" presStyleLbl="node3" presStyleIdx="0" presStyleCnt="2"/>
      <dgm:spPr/>
    </dgm:pt>
    <dgm:pt modelId="{E80C56F0-5F98-4464-85E6-28B786373701}" type="pres">
      <dgm:prSet presAssocID="{189FDB7F-63D8-471E-99D5-57FA19F56B23}" presName="hierChild3" presStyleCnt="0"/>
      <dgm:spPr/>
    </dgm:pt>
    <dgm:pt modelId="{08DD7D91-9FEC-431E-B070-F22587100961}" type="pres">
      <dgm:prSet presAssocID="{5D53551A-2395-4FBF-B7FB-6CD3694CD0CB}" presName="Name19" presStyleLbl="parChTrans1D3" presStyleIdx="1" presStyleCnt="2"/>
      <dgm:spPr/>
    </dgm:pt>
    <dgm:pt modelId="{5773427D-3E9B-4C7A-9691-5D8F58860A6E}" type="pres">
      <dgm:prSet presAssocID="{5EA47E83-3EA9-4367-BB26-9B7AC52AB332}" presName="Name21" presStyleCnt="0"/>
      <dgm:spPr/>
    </dgm:pt>
    <dgm:pt modelId="{B97FFD55-4775-449C-BDFD-A00D785E15D3}" type="pres">
      <dgm:prSet presAssocID="{5EA47E83-3EA9-4367-BB26-9B7AC52AB332}" presName="level2Shape" presStyleLbl="node3" presStyleIdx="1" presStyleCnt="2"/>
      <dgm:spPr/>
    </dgm:pt>
    <dgm:pt modelId="{92B29E51-9635-4170-BA9F-294480DA8BCB}" type="pres">
      <dgm:prSet presAssocID="{5EA47E83-3EA9-4367-BB26-9B7AC52AB332}" presName="hierChild3" presStyleCnt="0"/>
      <dgm:spPr/>
    </dgm:pt>
    <dgm:pt modelId="{12C2B20F-29DA-4A7F-A38D-E17FA516BA47}" type="pres">
      <dgm:prSet presAssocID="{8CC6D80D-4ADE-419E-B10A-3C893FD193AA}" presName="Name19" presStyleLbl="parChTrans1D2" presStyleIdx="1" presStyleCnt="2"/>
      <dgm:spPr/>
    </dgm:pt>
    <dgm:pt modelId="{81C47C25-58C5-4A05-938B-27F99A261FC9}" type="pres">
      <dgm:prSet presAssocID="{35268FA0-72EF-4F62-A502-8A71505B5093}" presName="Name21" presStyleCnt="0"/>
      <dgm:spPr/>
    </dgm:pt>
    <dgm:pt modelId="{583368EC-4D1A-41B5-96B8-24DDC6AB8563}" type="pres">
      <dgm:prSet presAssocID="{35268FA0-72EF-4F62-A502-8A71505B5093}" presName="level2Shape" presStyleLbl="node2" presStyleIdx="1" presStyleCnt="2"/>
      <dgm:spPr/>
    </dgm:pt>
    <dgm:pt modelId="{948C5CD0-ADAC-47CC-9C9F-25C299CA0C3D}" type="pres">
      <dgm:prSet presAssocID="{35268FA0-72EF-4F62-A502-8A71505B5093}" presName="hierChild3" presStyleCnt="0"/>
      <dgm:spPr/>
    </dgm:pt>
    <dgm:pt modelId="{02B61C7C-7523-4238-8ACF-4B52984BE91B}" type="pres">
      <dgm:prSet presAssocID="{77AA3AD7-8511-44B1-8B7A-11CB19DCEF1F}" presName="bgShapesFlow" presStyleCnt="0"/>
      <dgm:spPr/>
    </dgm:pt>
  </dgm:ptLst>
  <dgm:cxnLst>
    <dgm:cxn modelId="{A80DE601-A5F0-4687-A3E2-F00D2493C523}" type="presOf" srcId="{796E6747-410B-46DD-B6BE-64797C6F4C86}" destId="{6101BF41-1D53-43A4-AF34-E2CCFE00FD9F}" srcOrd="0" destOrd="0" presId="urn:microsoft.com/office/officeart/2005/8/layout/hierarchy6"/>
    <dgm:cxn modelId="{5B7F4409-042D-4BC3-8AC5-89D6E71DB9E0}" type="presOf" srcId="{77AA3AD7-8511-44B1-8B7A-11CB19DCEF1F}" destId="{4B615933-9BFE-4CA2-A810-A4FA2B2E4923}" srcOrd="0" destOrd="0" presId="urn:microsoft.com/office/officeart/2005/8/layout/hierarchy6"/>
    <dgm:cxn modelId="{3C26A80D-CB33-42BF-93B8-D2D7A02A37F8}" type="presOf" srcId="{8CC6D80D-4ADE-419E-B10A-3C893FD193AA}" destId="{12C2B20F-29DA-4A7F-A38D-E17FA516BA47}" srcOrd="0" destOrd="0" presId="urn:microsoft.com/office/officeart/2005/8/layout/hierarchy6"/>
    <dgm:cxn modelId="{C9C3EE0E-5100-4732-A6A8-07B4BAB99DFA}" type="presOf" srcId="{E03F76B1-75F4-4766-B535-306294CA4924}" destId="{87C5B1E8-CC36-4E76-87D1-9CCC17620F14}" srcOrd="0" destOrd="0" presId="urn:microsoft.com/office/officeart/2005/8/layout/hierarchy6"/>
    <dgm:cxn modelId="{89594211-B9FA-4703-BDCE-A7A1505F6F4A}" srcId="{E03F76B1-75F4-4766-B535-306294CA4924}" destId="{5EA47E83-3EA9-4367-BB26-9B7AC52AB332}" srcOrd="1" destOrd="0" parTransId="{5D53551A-2395-4FBF-B7FB-6CD3694CD0CB}" sibTransId="{5AB598DE-F1ED-4E91-A77B-BD4DBE6DBD3B}"/>
    <dgm:cxn modelId="{D1613965-1D4F-475F-90C2-38A4B1D3E734}" type="presOf" srcId="{189FDB7F-63D8-471E-99D5-57FA19F56B23}" destId="{22C730C3-8B45-4470-BF11-4E21D3CF9ED2}" srcOrd="0" destOrd="0" presId="urn:microsoft.com/office/officeart/2005/8/layout/hierarchy6"/>
    <dgm:cxn modelId="{6A9D3575-062D-40E4-9AC3-7A2ACCBB8764}" type="presOf" srcId="{5EA47E83-3EA9-4367-BB26-9B7AC52AB332}" destId="{B97FFD55-4775-449C-BDFD-A00D785E15D3}" srcOrd="0" destOrd="0" presId="urn:microsoft.com/office/officeart/2005/8/layout/hierarchy6"/>
    <dgm:cxn modelId="{6BAFD37D-D4A5-4627-B78F-B52CB02E8402}" type="presOf" srcId="{5D53551A-2395-4FBF-B7FB-6CD3694CD0CB}" destId="{08DD7D91-9FEC-431E-B070-F22587100961}" srcOrd="0" destOrd="0" presId="urn:microsoft.com/office/officeart/2005/8/layout/hierarchy6"/>
    <dgm:cxn modelId="{D7C7F283-4EE2-4401-816A-2C61390BFED4}" srcId="{796E6747-410B-46DD-B6BE-64797C6F4C86}" destId="{E03F76B1-75F4-4766-B535-306294CA4924}" srcOrd="0" destOrd="0" parTransId="{4E880178-290F-4677-9F80-F7446EBE3D35}" sibTransId="{ECBB97EE-EBAC-406B-943B-65B862E79E77}"/>
    <dgm:cxn modelId="{CC7EB89F-06C6-433C-AA46-A099528153D6}" srcId="{E03F76B1-75F4-4766-B535-306294CA4924}" destId="{189FDB7F-63D8-471E-99D5-57FA19F56B23}" srcOrd="0" destOrd="0" parTransId="{9CE82877-CF7D-481F-B820-3389C3C8199C}" sibTransId="{62E1A519-6D3D-4FF1-8CEC-6AA7FE054BE4}"/>
    <dgm:cxn modelId="{D6DEE5B3-6AA3-4840-A7D7-BA43F93A4CDF}" type="presOf" srcId="{9CE82877-CF7D-481F-B820-3389C3C8199C}" destId="{EFAFEB47-26FB-4984-B4A1-BA327C134D36}" srcOrd="0" destOrd="0" presId="urn:microsoft.com/office/officeart/2005/8/layout/hierarchy6"/>
    <dgm:cxn modelId="{CBC60FBF-7D93-475B-830C-ECBE58392923}" type="presOf" srcId="{35268FA0-72EF-4F62-A502-8A71505B5093}" destId="{583368EC-4D1A-41B5-96B8-24DDC6AB8563}" srcOrd="0" destOrd="0" presId="urn:microsoft.com/office/officeart/2005/8/layout/hierarchy6"/>
    <dgm:cxn modelId="{75385EC7-7EC6-4C0C-890A-B8CFF7B5768A}" srcId="{77AA3AD7-8511-44B1-8B7A-11CB19DCEF1F}" destId="{796E6747-410B-46DD-B6BE-64797C6F4C86}" srcOrd="0" destOrd="0" parTransId="{CFD5D221-9D58-4D92-B243-7CB3B1720FEB}" sibTransId="{C1DF3CC8-4A91-4A95-B3C6-7FED06F4407B}"/>
    <dgm:cxn modelId="{68A9CFCE-1946-4F4A-93F0-10D8FC14DE1D}" srcId="{796E6747-410B-46DD-B6BE-64797C6F4C86}" destId="{35268FA0-72EF-4F62-A502-8A71505B5093}" srcOrd="1" destOrd="0" parTransId="{8CC6D80D-4ADE-419E-B10A-3C893FD193AA}" sibTransId="{658C0D6C-C936-4836-A1D4-3AE808874830}"/>
    <dgm:cxn modelId="{8420B2E6-CE32-4B5E-A730-DAE3339AA3D2}" type="presOf" srcId="{4E880178-290F-4677-9F80-F7446EBE3D35}" destId="{2E4BC57F-4E9B-4BD4-8369-6FCC8793B7E6}" srcOrd="0" destOrd="0" presId="urn:microsoft.com/office/officeart/2005/8/layout/hierarchy6"/>
    <dgm:cxn modelId="{03BFF09C-7DF3-419D-96B2-0CE7DAED4186}" type="presParOf" srcId="{4B615933-9BFE-4CA2-A810-A4FA2B2E4923}" destId="{CF8B1AF2-0973-471F-9594-00FC2A8F6C60}" srcOrd="0" destOrd="0" presId="urn:microsoft.com/office/officeart/2005/8/layout/hierarchy6"/>
    <dgm:cxn modelId="{18164BAE-591A-4B6D-9B81-75806B5AA03C}" type="presParOf" srcId="{CF8B1AF2-0973-471F-9594-00FC2A8F6C60}" destId="{FE8F0D86-1D65-49F1-BFB5-52B1D8598553}" srcOrd="0" destOrd="0" presId="urn:microsoft.com/office/officeart/2005/8/layout/hierarchy6"/>
    <dgm:cxn modelId="{95579683-CBD5-4ABA-993C-ADA4B4642D81}" type="presParOf" srcId="{FE8F0D86-1D65-49F1-BFB5-52B1D8598553}" destId="{6C037421-7B69-45DD-8F59-A2B3B7B3B736}" srcOrd="0" destOrd="0" presId="urn:microsoft.com/office/officeart/2005/8/layout/hierarchy6"/>
    <dgm:cxn modelId="{F74A92F8-9F87-4496-830E-8686F6DFF205}" type="presParOf" srcId="{6C037421-7B69-45DD-8F59-A2B3B7B3B736}" destId="{6101BF41-1D53-43A4-AF34-E2CCFE00FD9F}" srcOrd="0" destOrd="0" presId="urn:microsoft.com/office/officeart/2005/8/layout/hierarchy6"/>
    <dgm:cxn modelId="{F0EAEB75-0CC6-429B-BE38-35D277438C1E}" type="presParOf" srcId="{6C037421-7B69-45DD-8F59-A2B3B7B3B736}" destId="{AC9E24D5-2AEF-4345-98AB-9768E4658410}" srcOrd="1" destOrd="0" presId="urn:microsoft.com/office/officeart/2005/8/layout/hierarchy6"/>
    <dgm:cxn modelId="{618302F3-7D4B-468F-BCC2-E6DD82FD4938}" type="presParOf" srcId="{AC9E24D5-2AEF-4345-98AB-9768E4658410}" destId="{2E4BC57F-4E9B-4BD4-8369-6FCC8793B7E6}" srcOrd="0" destOrd="0" presId="urn:microsoft.com/office/officeart/2005/8/layout/hierarchy6"/>
    <dgm:cxn modelId="{2820594F-1236-4E53-A785-4C26BF2128BE}" type="presParOf" srcId="{AC9E24D5-2AEF-4345-98AB-9768E4658410}" destId="{3F6FB459-E2C1-4C9F-8215-09F1FFBF77AB}" srcOrd="1" destOrd="0" presId="urn:microsoft.com/office/officeart/2005/8/layout/hierarchy6"/>
    <dgm:cxn modelId="{9E4E2F25-6F13-437D-A381-61DA700F2989}" type="presParOf" srcId="{3F6FB459-E2C1-4C9F-8215-09F1FFBF77AB}" destId="{87C5B1E8-CC36-4E76-87D1-9CCC17620F14}" srcOrd="0" destOrd="0" presId="urn:microsoft.com/office/officeart/2005/8/layout/hierarchy6"/>
    <dgm:cxn modelId="{E5C39269-7968-4A04-8441-BAF89032B3DA}" type="presParOf" srcId="{3F6FB459-E2C1-4C9F-8215-09F1FFBF77AB}" destId="{1A141363-890F-4A66-9B59-D6380DA123C5}" srcOrd="1" destOrd="0" presId="urn:microsoft.com/office/officeart/2005/8/layout/hierarchy6"/>
    <dgm:cxn modelId="{32FDAC98-4787-480A-9F3C-01C04F776C21}" type="presParOf" srcId="{1A141363-890F-4A66-9B59-D6380DA123C5}" destId="{EFAFEB47-26FB-4984-B4A1-BA327C134D36}" srcOrd="0" destOrd="0" presId="urn:microsoft.com/office/officeart/2005/8/layout/hierarchy6"/>
    <dgm:cxn modelId="{A55078D5-6308-4A5E-B4FF-0EAB59087310}" type="presParOf" srcId="{1A141363-890F-4A66-9B59-D6380DA123C5}" destId="{1855243F-E22E-4AD0-BBDA-705D5C3B6A53}" srcOrd="1" destOrd="0" presId="urn:microsoft.com/office/officeart/2005/8/layout/hierarchy6"/>
    <dgm:cxn modelId="{E265FB94-D2BD-4225-A946-FFFBE18CAF3F}" type="presParOf" srcId="{1855243F-E22E-4AD0-BBDA-705D5C3B6A53}" destId="{22C730C3-8B45-4470-BF11-4E21D3CF9ED2}" srcOrd="0" destOrd="0" presId="urn:microsoft.com/office/officeart/2005/8/layout/hierarchy6"/>
    <dgm:cxn modelId="{7880DFB1-9A25-47F7-BD69-C06EA16AE4D1}" type="presParOf" srcId="{1855243F-E22E-4AD0-BBDA-705D5C3B6A53}" destId="{E80C56F0-5F98-4464-85E6-28B786373701}" srcOrd="1" destOrd="0" presId="urn:microsoft.com/office/officeart/2005/8/layout/hierarchy6"/>
    <dgm:cxn modelId="{788F57D4-022A-42C6-BC02-4B988754F767}" type="presParOf" srcId="{1A141363-890F-4A66-9B59-D6380DA123C5}" destId="{08DD7D91-9FEC-431E-B070-F22587100961}" srcOrd="2" destOrd="0" presId="urn:microsoft.com/office/officeart/2005/8/layout/hierarchy6"/>
    <dgm:cxn modelId="{9893BA21-ACEA-4D4F-9DD3-3B4FCF1D610C}" type="presParOf" srcId="{1A141363-890F-4A66-9B59-D6380DA123C5}" destId="{5773427D-3E9B-4C7A-9691-5D8F58860A6E}" srcOrd="3" destOrd="0" presId="urn:microsoft.com/office/officeart/2005/8/layout/hierarchy6"/>
    <dgm:cxn modelId="{D22C3999-E4AB-4D5A-B22C-9C69B6EFEBCE}" type="presParOf" srcId="{5773427D-3E9B-4C7A-9691-5D8F58860A6E}" destId="{B97FFD55-4775-449C-BDFD-A00D785E15D3}" srcOrd="0" destOrd="0" presId="urn:microsoft.com/office/officeart/2005/8/layout/hierarchy6"/>
    <dgm:cxn modelId="{95453586-BF7E-4F1B-B269-84F5544D0A85}" type="presParOf" srcId="{5773427D-3E9B-4C7A-9691-5D8F58860A6E}" destId="{92B29E51-9635-4170-BA9F-294480DA8BCB}" srcOrd="1" destOrd="0" presId="urn:microsoft.com/office/officeart/2005/8/layout/hierarchy6"/>
    <dgm:cxn modelId="{07465099-09D0-4A9B-A14F-7C7EF72107A0}" type="presParOf" srcId="{AC9E24D5-2AEF-4345-98AB-9768E4658410}" destId="{12C2B20F-29DA-4A7F-A38D-E17FA516BA47}" srcOrd="2" destOrd="0" presId="urn:microsoft.com/office/officeart/2005/8/layout/hierarchy6"/>
    <dgm:cxn modelId="{4B424223-E2C9-46D8-87F8-F5A2086AEE93}" type="presParOf" srcId="{AC9E24D5-2AEF-4345-98AB-9768E4658410}" destId="{81C47C25-58C5-4A05-938B-27F99A261FC9}" srcOrd="3" destOrd="0" presId="urn:microsoft.com/office/officeart/2005/8/layout/hierarchy6"/>
    <dgm:cxn modelId="{2BBD4561-AB0C-4F26-8C94-F9238AE34606}" type="presParOf" srcId="{81C47C25-58C5-4A05-938B-27F99A261FC9}" destId="{583368EC-4D1A-41B5-96B8-24DDC6AB8563}" srcOrd="0" destOrd="0" presId="urn:microsoft.com/office/officeart/2005/8/layout/hierarchy6"/>
    <dgm:cxn modelId="{9A57ACAC-DC41-4B1D-8D92-B4A5682CA415}" type="presParOf" srcId="{81C47C25-58C5-4A05-938B-27F99A261FC9}" destId="{948C5CD0-ADAC-47CC-9C9F-25C299CA0C3D}" srcOrd="1" destOrd="0" presId="urn:microsoft.com/office/officeart/2005/8/layout/hierarchy6"/>
    <dgm:cxn modelId="{77D81927-8028-4DA9-A219-EB695F83AB7B}" type="presParOf" srcId="{4B615933-9BFE-4CA2-A810-A4FA2B2E4923}" destId="{02B61C7C-7523-4238-8ACF-4B52984BE91B}"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FDE87-15DC-42D4-BD84-EEEDD1551EEB}">
      <dsp:nvSpPr>
        <dsp:cNvPr id="0" name=""/>
        <dsp:cNvSpPr/>
      </dsp:nvSpPr>
      <dsp:spPr>
        <a:xfrm>
          <a:off x="717515" y="0"/>
          <a:ext cx="8131844" cy="5418667"/>
        </a:xfrm>
        <a:prstGeom prst="rightArrow">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BF0F95FD-0E45-42D6-9096-E10DB39078F6}">
      <dsp:nvSpPr>
        <dsp:cNvPr id="0" name=""/>
        <dsp:cNvSpPr/>
      </dsp:nvSpPr>
      <dsp:spPr>
        <a:xfrm>
          <a:off x="4839" y="1625600"/>
          <a:ext cx="1822777" cy="2167466"/>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Etape d’émergence</a:t>
          </a:r>
        </a:p>
      </dsp:txBody>
      <dsp:txXfrm>
        <a:off x="93820" y="1714581"/>
        <a:ext cx="1644815" cy="1989504"/>
      </dsp:txXfrm>
    </dsp:sp>
    <dsp:sp modelId="{2E1646A7-C4CA-442B-9429-A3037CE1D37E}">
      <dsp:nvSpPr>
        <dsp:cNvPr id="0" name=""/>
        <dsp:cNvSpPr/>
      </dsp:nvSpPr>
      <dsp:spPr>
        <a:xfrm>
          <a:off x="1938444" y="1625600"/>
          <a:ext cx="1822777" cy="2167466"/>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Etape de faisabilité</a:t>
          </a:r>
        </a:p>
      </dsp:txBody>
      <dsp:txXfrm>
        <a:off x="2027425" y="1714581"/>
        <a:ext cx="1644815" cy="1989504"/>
      </dsp:txXfrm>
    </dsp:sp>
    <dsp:sp modelId="{79550832-FC4A-48C4-8642-039D22E537E8}">
      <dsp:nvSpPr>
        <dsp:cNvPr id="0" name=""/>
        <dsp:cNvSpPr/>
      </dsp:nvSpPr>
      <dsp:spPr>
        <a:xfrm>
          <a:off x="3872049" y="1625600"/>
          <a:ext cx="1822777" cy="2167466"/>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Etape de conception</a:t>
          </a:r>
        </a:p>
      </dsp:txBody>
      <dsp:txXfrm>
        <a:off x="3961030" y="1714581"/>
        <a:ext cx="1644815" cy="1989504"/>
      </dsp:txXfrm>
    </dsp:sp>
    <dsp:sp modelId="{24335D21-8562-4CCD-BC0A-42173CEA939C}">
      <dsp:nvSpPr>
        <dsp:cNvPr id="0" name=""/>
        <dsp:cNvSpPr/>
      </dsp:nvSpPr>
      <dsp:spPr>
        <a:xfrm>
          <a:off x="5805653" y="1625600"/>
          <a:ext cx="1822777" cy="2167466"/>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Etape de réalisation</a:t>
          </a:r>
        </a:p>
      </dsp:txBody>
      <dsp:txXfrm>
        <a:off x="5894634" y="1714581"/>
        <a:ext cx="1644815" cy="1989504"/>
      </dsp:txXfrm>
    </dsp:sp>
    <dsp:sp modelId="{9B9867C7-C154-4E9C-A02F-153C53224880}">
      <dsp:nvSpPr>
        <dsp:cNvPr id="0" name=""/>
        <dsp:cNvSpPr/>
      </dsp:nvSpPr>
      <dsp:spPr>
        <a:xfrm>
          <a:off x="7739258" y="1625600"/>
          <a:ext cx="1822777" cy="2167466"/>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Etape de terminaison</a:t>
          </a:r>
        </a:p>
      </dsp:txBody>
      <dsp:txXfrm>
        <a:off x="7828239" y="1714581"/>
        <a:ext cx="1644815" cy="1989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1BF41-1D53-43A4-AF34-E2CCFE00FD9F}">
      <dsp:nvSpPr>
        <dsp:cNvPr id="0" name=""/>
        <dsp:cNvSpPr/>
      </dsp:nvSpPr>
      <dsp:spPr>
        <a:xfrm>
          <a:off x="2951616" y="20"/>
          <a:ext cx="1515764" cy="1010509"/>
        </a:xfrm>
        <a:prstGeom prst="roundRect">
          <a:avLst>
            <a:gd name="adj" fmla="val 10000"/>
          </a:avLst>
        </a:prstGeom>
        <a:solidFill>
          <a:schemeClr val="accent2">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Objectif principal</a:t>
          </a:r>
        </a:p>
      </dsp:txBody>
      <dsp:txXfrm>
        <a:off x="2981213" y="29617"/>
        <a:ext cx="1456570" cy="951315"/>
      </dsp:txXfrm>
    </dsp:sp>
    <dsp:sp modelId="{2E4BC57F-4E9B-4BD4-8369-6FCC8793B7E6}">
      <dsp:nvSpPr>
        <dsp:cNvPr id="0" name=""/>
        <dsp:cNvSpPr/>
      </dsp:nvSpPr>
      <dsp:spPr>
        <a:xfrm>
          <a:off x="2724252" y="1010529"/>
          <a:ext cx="985246" cy="404203"/>
        </a:xfrm>
        <a:custGeom>
          <a:avLst/>
          <a:gdLst/>
          <a:ahLst/>
          <a:cxnLst/>
          <a:rect l="0" t="0" r="0" b="0"/>
          <a:pathLst>
            <a:path>
              <a:moveTo>
                <a:pt x="985246" y="0"/>
              </a:moveTo>
              <a:lnTo>
                <a:pt x="985246" y="202101"/>
              </a:lnTo>
              <a:lnTo>
                <a:pt x="0" y="202101"/>
              </a:lnTo>
              <a:lnTo>
                <a:pt x="0" y="404203"/>
              </a:lnTo>
            </a:path>
          </a:pathLst>
        </a:custGeom>
        <a:noFill/>
        <a:ln w="12700" cap="flat" cmpd="sng" algn="ctr">
          <a:solidFill>
            <a:schemeClr val="accent2">
              <a:tint val="99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87C5B1E8-CC36-4E76-87D1-9CCC17620F14}">
      <dsp:nvSpPr>
        <dsp:cNvPr id="0" name=""/>
        <dsp:cNvSpPr/>
      </dsp:nvSpPr>
      <dsp:spPr>
        <a:xfrm>
          <a:off x="1966370" y="1414733"/>
          <a:ext cx="1515764" cy="1010509"/>
        </a:xfrm>
        <a:prstGeom prst="roundRect">
          <a:avLst>
            <a:gd name="adj" fmla="val 10000"/>
          </a:avLst>
        </a:prstGeom>
        <a:solidFill>
          <a:schemeClr val="accent2">
            <a:tint val="99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Objectif intermédiaire</a:t>
          </a:r>
        </a:p>
      </dsp:txBody>
      <dsp:txXfrm>
        <a:off x="1995967" y="1444330"/>
        <a:ext cx="1456570" cy="951315"/>
      </dsp:txXfrm>
    </dsp:sp>
    <dsp:sp modelId="{EFAFEB47-26FB-4984-B4A1-BA327C134D36}">
      <dsp:nvSpPr>
        <dsp:cNvPr id="0" name=""/>
        <dsp:cNvSpPr/>
      </dsp:nvSpPr>
      <dsp:spPr>
        <a:xfrm>
          <a:off x="1739005" y="2425242"/>
          <a:ext cx="985246" cy="404203"/>
        </a:xfrm>
        <a:custGeom>
          <a:avLst/>
          <a:gdLst/>
          <a:ahLst/>
          <a:cxnLst/>
          <a:rect l="0" t="0" r="0" b="0"/>
          <a:pathLst>
            <a:path>
              <a:moveTo>
                <a:pt x="985246" y="0"/>
              </a:moveTo>
              <a:lnTo>
                <a:pt x="985246" y="202101"/>
              </a:lnTo>
              <a:lnTo>
                <a:pt x="0" y="202101"/>
              </a:lnTo>
              <a:lnTo>
                <a:pt x="0" y="404203"/>
              </a:lnTo>
            </a:path>
          </a:pathLst>
        </a:custGeom>
        <a:noFill/>
        <a:ln w="12700" cap="flat" cmpd="sng" algn="ctr">
          <a:solidFill>
            <a:schemeClr val="accent2">
              <a:tint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2C730C3-8B45-4470-BF11-4E21D3CF9ED2}">
      <dsp:nvSpPr>
        <dsp:cNvPr id="0" name=""/>
        <dsp:cNvSpPr/>
      </dsp:nvSpPr>
      <dsp:spPr>
        <a:xfrm>
          <a:off x="981123" y="2829446"/>
          <a:ext cx="1515764" cy="1010509"/>
        </a:xfrm>
        <a:prstGeom prst="roundRect">
          <a:avLst>
            <a:gd name="adj" fmla="val 10000"/>
          </a:avLst>
        </a:prstGeom>
        <a:solidFill>
          <a:schemeClr val="accent2">
            <a:tint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Objectif opérationnels</a:t>
          </a:r>
        </a:p>
      </dsp:txBody>
      <dsp:txXfrm>
        <a:off x="1010720" y="2859043"/>
        <a:ext cx="1456570" cy="951315"/>
      </dsp:txXfrm>
    </dsp:sp>
    <dsp:sp modelId="{08DD7D91-9FEC-431E-B070-F22587100961}">
      <dsp:nvSpPr>
        <dsp:cNvPr id="0" name=""/>
        <dsp:cNvSpPr/>
      </dsp:nvSpPr>
      <dsp:spPr>
        <a:xfrm>
          <a:off x="2724252" y="2425242"/>
          <a:ext cx="985246" cy="404203"/>
        </a:xfrm>
        <a:custGeom>
          <a:avLst/>
          <a:gdLst/>
          <a:ahLst/>
          <a:cxnLst/>
          <a:rect l="0" t="0" r="0" b="0"/>
          <a:pathLst>
            <a:path>
              <a:moveTo>
                <a:pt x="0" y="0"/>
              </a:moveTo>
              <a:lnTo>
                <a:pt x="0" y="202101"/>
              </a:lnTo>
              <a:lnTo>
                <a:pt x="985246" y="202101"/>
              </a:lnTo>
              <a:lnTo>
                <a:pt x="985246" y="404203"/>
              </a:lnTo>
            </a:path>
          </a:pathLst>
        </a:custGeom>
        <a:noFill/>
        <a:ln w="12700" cap="flat" cmpd="sng" algn="ctr">
          <a:solidFill>
            <a:schemeClr val="accent2">
              <a:tint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B97FFD55-4775-449C-BDFD-A00D785E15D3}">
      <dsp:nvSpPr>
        <dsp:cNvPr id="0" name=""/>
        <dsp:cNvSpPr/>
      </dsp:nvSpPr>
      <dsp:spPr>
        <a:xfrm>
          <a:off x="2951616" y="2829446"/>
          <a:ext cx="1515764" cy="1010509"/>
        </a:xfrm>
        <a:prstGeom prst="roundRect">
          <a:avLst>
            <a:gd name="adj" fmla="val 10000"/>
          </a:avLst>
        </a:prstGeom>
        <a:solidFill>
          <a:schemeClr val="accent2">
            <a:tint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Objectif opérationnel</a:t>
          </a:r>
        </a:p>
      </dsp:txBody>
      <dsp:txXfrm>
        <a:off x="2981213" y="2859043"/>
        <a:ext cx="1456570" cy="951315"/>
      </dsp:txXfrm>
    </dsp:sp>
    <dsp:sp modelId="{12C2B20F-29DA-4A7F-A38D-E17FA516BA47}">
      <dsp:nvSpPr>
        <dsp:cNvPr id="0" name=""/>
        <dsp:cNvSpPr/>
      </dsp:nvSpPr>
      <dsp:spPr>
        <a:xfrm>
          <a:off x="3709498" y="1010529"/>
          <a:ext cx="985246" cy="404203"/>
        </a:xfrm>
        <a:custGeom>
          <a:avLst/>
          <a:gdLst/>
          <a:ahLst/>
          <a:cxnLst/>
          <a:rect l="0" t="0" r="0" b="0"/>
          <a:pathLst>
            <a:path>
              <a:moveTo>
                <a:pt x="0" y="0"/>
              </a:moveTo>
              <a:lnTo>
                <a:pt x="0" y="202101"/>
              </a:lnTo>
              <a:lnTo>
                <a:pt x="985246" y="202101"/>
              </a:lnTo>
              <a:lnTo>
                <a:pt x="985246" y="404203"/>
              </a:lnTo>
            </a:path>
          </a:pathLst>
        </a:custGeom>
        <a:noFill/>
        <a:ln w="12700" cap="flat" cmpd="sng" algn="ctr">
          <a:solidFill>
            <a:schemeClr val="accent2">
              <a:tint val="99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583368EC-4D1A-41B5-96B8-24DDC6AB8563}">
      <dsp:nvSpPr>
        <dsp:cNvPr id="0" name=""/>
        <dsp:cNvSpPr/>
      </dsp:nvSpPr>
      <dsp:spPr>
        <a:xfrm>
          <a:off x="3936863" y="1414733"/>
          <a:ext cx="1515764" cy="1010509"/>
        </a:xfrm>
        <a:prstGeom prst="roundRect">
          <a:avLst>
            <a:gd name="adj" fmla="val 10000"/>
          </a:avLst>
        </a:prstGeom>
        <a:solidFill>
          <a:schemeClr val="accent2">
            <a:tint val="99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Objectif intermédiaire</a:t>
          </a:r>
          <a:endParaRPr lang="fr-FR" sz="1800" kern="1200" dirty="0"/>
        </a:p>
      </dsp:txBody>
      <dsp:txXfrm>
        <a:off x="3966460" y="1444330"/>
        <a:ext cx="1456570" cy="95131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214DEDA-29FC-41D4-B564-F2784334114F}" type="datetimeFigureOut">
              <a:rPr lang="fr-FR" smtClean="0"/>
              <a:t>09/10/2021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455ED-62B3-4558-A366-A4D567BD535A}" type="slidenum">
              <a:rPr lang="fr-FR" smtClean="0"/>
              <a:t>‹N°›</a:t>
            </a:fld>
            <a:endParaRPr lang="fr-FR"/>
          </a:p>
        </p:txBody>
      </p:sp>
    </p:spTree>
    <p:extLst>
      <p:ext uri="{BB962C8B-B14F-4D97-AF65-F5344CB8AC3E}">
        <p14:creationId xmlns:p14="http://schemas.microsoft.com/office/powerpoint/2010/main" val="3280995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214DEDA-29FC-41D4-B564-F2784334114F}" type="datetimeFigureOut">
              <a:rPr lang="fr-FR" smtClean="0"/>
              <a:t>09/10/2021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455ED-62B3-4558-A366-A4D567BD535A}" type="slidenum">
              <a:rPr lang="fr-FR" smtClean="0"/>
              <a:t>‹N°›</a:t>
            </a:fld>
            <a:endParaRPr lang="fr-FR"/>
          </a:p>
        </p:txBody>
      </p:sp>
    </p:spTree>
    <p:extLst>
      <p:ext uri="{BB962C8B-B14F-4D97-AF65-F5344CB8AC3E}">
        <p14:creationId xmlns:p14="http://schemas.microsoft.com/office/powerpoint/2010/main" val="1066012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214DEDA-29FC-41D4-B564-F2784334114F}" type="datetimeFigureOut">
              <a:rPr lang="fr-FR" smtClean="0"/>
              <a:t>09/10/2021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455ED-62B3-4558-A366-A4D567BD535A}" type="slidenum">
              <a:rPr lang="fr-FR" smtClean="0"/>
              <a:t>‹N°›</a:t>
            </a:fld>
            <a:endParaRPr lang="fr-FR"/>
          </a:p>
        </p:txBody>
      </p:sp>
    </p:spTree>
    <p:extLst>
      <p:ext uri="{BB962C8B-B14F-4D97-AF65-F5344CB8AC3E}">
        <p14:creationId xmlns:p14="http://schemas.microsoft.com/office/powerpoint/2010/main" val="339666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214DEDA-29FC-41D4-B564-F2784334114F}" type="datetimeFigureOut">
              <a:rPr lang="fr-FR" smtClean="0"/>
              <a:t>09/10/2021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455ED-62B3-4558-A366-A4D567BD535A}" type="slidenum">
              <a:rPr lang="fr-FR" smtClean="0"/>
              <a:t>‹N°›</a:t>
            </a:fld>
            <a:endParaRPr lang="fr-FR"/>
          </a:p>
        </p:txBody>
      </p:sp>
    </p:spTree>
    <p:extLst>
      <p:ext uri="{BB962C8B-B14F-4D97-AF65-F5344CB8AC3E}">
        <p14:creationId xmlns:p14="http://schemas.microsoft.com/office/powerpoint/2010/main" val="417329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214DEDA-29FC-41D4-B564-F2784334114F}" type="datetimeFigureOut">
              <a:rPr lang="fr-FR" smtClean="0"/>
              <a:t>09/10/2021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455ED-62B3-4558-A366-A4D567BD535A}" type="slidenum">
              <a:rPr lang="fr-FR" smtClean="0"/>
              <a:t>‹N°›</a:t>
            </a:fld>
            <a:endParaRPr lang="fr-FR"/>
          </a:p>
        </p:txBody>
      </p:sp>
    </p:spTree>
    <p:extLst>
      <p:ext uri="{BB962C8B-B14F-4D97-AF65-F5344CB8AC3E}">
        <p14:creationId xmlns:p14="http://schemas.microsoft.com/office/powerpoint/2010/main" val="3550666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214DEDA-29FC-41D4-B564-F2784334114F}" type="datetimeFigureOut">
              <a:rPr lang="fr-FR" smtClean="0"/>
              <a:t>09/10/2021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4455ED-62B3-4558-A366-A4D567BD535A}" type="slidenum">
              <a:rPr lang="fr-FR" smtClean="0"/>
              <a:t>‹N°›</a:t>
            </a:fld>
            <a:endParaRPr lang="fr-FR"/>
          </a:p>
        </p:txBody>
      </p:sp>
    </p:spTree>
    <p:extLst>
      <p:ext uri="{BB962C8B-B14F-4D97-AF65-F5344CB8AC3E}">
        <p14:creationId xmlns:p14="http://schemas.microsoft.com/office/powerpoint/2010/main" val="1963410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214DEDA-29FC-41D4-B564-F2784334114F}" type="datetimeFigureOut">
              <a:rPr lang="fr-FR" smtClean="0"/>
              <a:t>09/10/2021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24455ED-62B3-4558-A366-A4D567BD535A}" type="slidenum">
              <a:rPr lang="fr-FR" smtClean="0"/>
              <a:t>‹N°›</a:t>
            </a:fld>
            <a:endParaRPr lang="fr-FR"/>
          </a:p>
        </p:txBody>
      </p:sp>
    </p:spTree>
    <p:extLst>
      <p:ext uri="{BB962C8B-B14F-4D97-AF65-F5344CB8AC3E}">
        <p14:creationId xmlns:p14="http://schemas.microsoft.com/office/powerpoint/2010/main" val="3421351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214DEDA-29FC-41D4-B564-F2784334114F}" type="datetimeFigureOut">
              <a:rPr lang="fr-FR" smtClean="0"/>
              <a:t>09/10/2021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24455ED-62B3-4558-A366-A4D567BD535A}" type="slidenum">
              <a:rPr lang="fr-FR" smtClean="0"/>
              <a:t>‹N°›</a:t>
            </a:fld>
            <a:endParaRPr lang="fr-FR"/>
          </a:p>
        </p:txBody>
      </p:sp>
    </p:spTree>
    <p:extLst>
      <p:ext uri="{BB962C8B-B14F-4D97-AF65-F5344CB8AC3E}">
        <p14:creationId xmlns:p14="http://schemas.microsoft.com/office/powerpoint/2010/main" val="3940426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214DEDA-29FC-41D4-B564-F2784334114F}" type="datetimeFigureOut">
              <a:rPr lang="fr-FR" smtClean="0"/>
              <a:t>09/10/2021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24455ED-62B3-4558-A366-A4D567BD535A}" type="slidenum">
              <a:rPr lang="fr-FR" smtClean="0"/>
              <a:t>‹N°›</a:t>
            </a:fld>
            <a:endParaRPr lang="fr-FR"/>
          </a:p>
        </p:txBody>
      </p:sp>
    </p:spTree>
    <p:extLst>
      <p:ext uri="{BB962C8B-B14F-4D97-AF65-F5344CB8AC3E}">
        <p14:creationId xmlns:p14="http://schemas.microsoft.com/office/powerpoint/2010/main" val="2937364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214DEDA-29FC-41D4-B564-F2784334114F}" type="datetimeFigureOut">
              <a:rPr lang="fr-FR" smtClean="0"/>
              <a:t>09/10/2021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4455ED-62B3-4558-A366-A4D567BD535A}" type="slidenum">
              <a:rPr lang="fr-FR" smtClean="0"/>
              <a:t>‹N°›</a:t>
            </a:fld>
            <a:endParaRPr lang="fr-FR"/>
          </a:p>
        </p:txBody>
      </p:sp>
    </p:spTree>
    <p:extLst>
      <p:ext uri="{BB962C8B-B14F-4D97-AF65-F5344CB8AC3E}">
        <p14:creationId xmlns:p14="http://schemas.microsoft.com/office/powerpoint/2010/main" val="57433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214DEDA-29FC-41D4-B564-F2784334114F}" type="datetimeFigureOut">
              <a:rPr lang="fr-FR" smtClean="0"/>
              <a:t>09/10/2021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4455ED-62B3-4558-A366-A4D567BD535A}" type="slidenum">
              <a:rPr lang="fr-FR" smtClean="0"/>
              <a:t>‹N°›</a:t>
            </a:fld>
            <a:endParaRPr lang="fr-FR"/>
          </a:p>
        </p:txBody>
      </p:sp>
    </p:spTree>
    <p:extLst>
      <p:ext uri="{BB962C8B-B14F-4D97-AF65-F5344CB8AC3E}">
        <p14:creationId xmlns:p14="http://schemas.microsoft.com/office/powerpoint/2010/main" val="107414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4DEDA-29FC-41D4-B564-F2784334114F}" type="datetimeFigureOut">
              <a:rPr lang="fr-FR" smtClean="0"/>
              <a:t>09/10/2021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455ED-62B3-4558-A366-A4D567BD535A}" type="slidenum">
              <a:rPr lang="fr-FR" smtClean="0"/>
              <a:t>‹N°›</a:t>
            </a:fld>
            <a:endParaRPr lang="fr-FR"/>
          </a:p>
        </p:txBody>
      </p:sp>
    </p:spTree>
    <p:extLst>
      <p:ext uri="{BB962C8B-B14F-4D97-AF65-F5344CB8AC3E}">
        <p14:creationId xmlns:p14="http://schemas.microsoft.com/office/powerpoint/2010/main" val="2863027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M3109C</a:t>
            </a:r>
          </a:p>
        </p:txBody>
      </p:sp>
      <p:sp>
        <p:nvSpPr>
          <p:cNvPr id="3" name="Sous-titre 2"/>
          <p:cNvSpPr>
            <a:spLocks noGrp="1"/>
          </p:cNvSpPr>
          <p:nvPr>
            <p:ph type="subTitle" idx="1"/>
          </p:nvPr>
        </p:nvSpPr>
        <p:spPr>
          <a:xfrm>
            <a:off x="1524000" y="3602038"/>
            <a:ext cx="9144000" cy="599259"/>
          </a:xfrm>
        </p:spPr>
        <p:txBody>
          <a:bodyPr/>
          <a:lstStyle/>
          <a:p>
            <a:r>
              <a:rPr lang="fr-FR" b="1" dirty="0"/>
              <a:t>METHODOLOGIE ET GESTION DE PROJET</a:t>
            </a:r>
            <a:endParaRPr lang="fr-FR" dirty="0"/>
          </a:p>
          <a:p>
            <a:endParaRPr lang="fr-FR" dirty="0"/>
          </a:p>
        </p:txBody>
      </p:sp>
    </p:spTree>
    <p:extLst>
      <p:ext uri="{BB962C8B-B14F-4D97-AF65-F5344CB8AC3E}">
        <p14:creationId xmlns:p14="http://schemas.microsoft.com/office/powerpoint/2010/main" val="3612255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37968" y="288324"/>
            <a:ext cx="6936259" cy="369332"/>
          </a:xfrm>
          <a:prstGeom prst="rect">
            <a:avLst/>
          </a:prstGeom>
          <a:noFill/>
        </p:spPr>
        <p:txBody>
          <a:bodyPr wrap="square" rtlCol="0">
            <a:spAutoFit/>
          </a:bodyPr>
          <a:lstStyle/>
          <a:p>
            <a:r>
              <a:rPr lang="fr-FR" dirty="0"/>
              <a:t>Etape 1 : L’émergence du projet  - Les outils à mettre en œuvre</a:t>
            </a:r>
          </a:p>
        </p:txBody>
      </p:sp>
      <p:sp>
        <p:nvSpPr>
          <p:cNvPr id="3" name="ZoneTexte 2"/>
          <p:cNvSpPr txBox="1"/>
          <p:nvPr/>
        </p:nvSpPr>
        <p:spPr>
          <a:xfrm>
            <a:off x="1093700" y="842322"/>
            <a:ext cx="2907957" cy="523220"/>
          </a:xfrm>
          <a:prstGeom prst="rect">
            <a:avLst/>
          </a:prstGeom>
          <a:noFill/>
        </p:spPr>
        <p:txBody>
          <a:bodyPr wrap="square" rtlCol="0">
            <a:spAutoFit/>
          </a:bodyPr>
          <a:lstStyle/>
          <a:p>
            <a:r>
              <a:rPr lang="fr-FR" sz="2800" b="1" dirty="0"/>
              <a:t>L’arbre à objectifs</a:t>
            </a:r>
          </a:p>
        </p:txBody>
      </p:sp>
      <p:sp>
        <p:nvSpPr>
          <p:cNvPr id="4" name="Rectangle 3"/>
          <p:cNvSpPr/>
          <p:nvPr/>
        </p:nvSpPr>
        <p:spPr>
          <a:xfrm>
            <a:off x="1093700" y="1334085"/>
            <a:ext cx="7959684" cy="619272"/>
          </a:xfrm>
          <a:prstGeom prst="rect">
            <a:avLst/>
          </a:prstGeom>
        </p:spPr>
        <p:txBody>
          <a:bodyPr wrap="square">
            <a:spAutoFit/>
          </a:bodyPr>
          <a:lstStyle/>
          <a:p>
            <a:pPr>
              <a:lnSpc>
                <a:spcPct val="107000"/>
              </a:lnSpc>
              <a:spcAft>
                <a:spcPts val="800"/>
              </a:spcAft>
            </a:pPr>
            <a:r>
              <a:rPr lang="fr-FR" sz="1600" dirty="0"/>
              <a:t>Sa fonction est de définir les résultats attendus par le projet lorsque celui-ci sera terminé et qu'il deviendra opérationnel,</a:t>
            </a: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Diagramme 4"/>
          <p:cNvGraphicFramePr/>
          <p:nvPr>
            <p:extLst>
              <p:ext uri="{D42A27DB-BD31-4B8C-83A1-F6EECF244321}">
                <p14:modId xmlns:p14="http://schemas.microsoft.com/office/powerpoint/2010/main" val="2313250723"/>
              </p:ext>
            </p:extLst>
          </p:nvPr>
        </p:nvGraphicFramePr>
        <p:xfrm>
          <a:off x="1037968" y="2174789"/>
          <a:ext cx="6433751" cy="3839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6812692" y="4679092"/>
            <a:ext cx="5272216" cy="1938992"/>
          </a:xfrm>
          <a:prstGeom prst="rect">
            <a:avLst/>
          </a:prstGeom>
          <a:noFill/>
        </p:spPr>
        <p:txBody>
          <a:bodyPr wrap="square" rtlCol="0">
            <a:spAutoFit/>
          </a:bodyPr>
          <a:lstStyle/>
          <a:p>
            <a:r>
              <a:rPr lang="fr-FR" dirty="0"/>
              <a:t>Les intérêts de l'arbre d'objectifs : </a:t>
            </a:r>
          </a:p>
          <a:p>
            <a:pPr marL="285750" lvl="0" indent="-285750">
              <a:buFont typeface="Arial" panose="020B0604020202020204" pitchFamily="34" charset="0"/>
              <a:buChar char="•"/>
            </a:pPr>
            <a:r>
              <a:rPr lang="fr-FR" sz="1400" dirty="0"/>
              <a:t>De mieux appréhender l'objectif principal en le décomposant en sous-objectifs ;</a:t>
            </a:r>
          </a:p>
          <a:p>
            <a:pPr marL="285750" lvl="0" indent="-285750">
              <a:buFont typeface="Arial" panose="020B0604020202020204" pitchFamily="34" charset="0"/>
              <a:buChar char="•"/>
            </a:pPr>
            <a:r>
              <a:rPr lang="fr-FR" sz="1400" dirty="0"/>
              <a:t>D'établir une hiérarchie des objectifs ;</a:t>
            </a:r>
          </a:p>
          <a:p>
            <a:pPr marL="285750" lvl="0" indent="-285750">
              <a:buFont typeface="Arial" panose="020B0604020202020204" pitchFamily="34" charset="0"/>
              <a:buChar char="•"/>
            </a:pPr>
            <a:r>
              <a:rPr lang="fr-FR" sz="1400" dirty="0"/>
              <a:t>De mettre en évidence les relations entre les objectifs ;</a:t>
            </a:r>
          </a:p>
          <a:p>
            <a:pPr marL="285750" lvl="0" indent="-285750">
              <a:buFont typeface="Arial" panose="020B0604020202020204" pitchFamily="34" charset="0"/>
              <a:buChar char="•"/>
            </a:pPr>
            <a:r>
              <a:rPr lang="fr-FR" sz="1400" dirty="0"/>
              <a:t>De montrer comment les sous-objectifs vont permettre d'atteindre l'objectif principal.</a:t>
            </a:r>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292680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p:bldAsOne/>
      </p:bldGraphic>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0703" y="91129"/>
            <a:ext cx="8171935" cy="646331"/>
          </a:xfrm>
          <a:prstGeom prst="rect">
            <a:avLst/>
          </a:prstGeom>
          <a:noFill/>
        </p:spPr>
        <p:txBody>
          <a:bodyPr wrap="square" rtlCol="0">
            <a:spAutoFit/>
          </a:bodyPr>
          <a:lstStyle/>
          <a:p>
            <a:r>
              <a:rPr lang="fr-FR" sz="3600" b="1" dirty="0"/>
              <a:t>Etape 2 : La faisabilité du projet</a:t>
            </a:r>
          </a:p>
        </p:txBody>
      </p:sp>
      <p:sp>
        <p:nvSpPr>
          <p:cNvPr id="10" name="ZoneTexte 9"/>
          <p:cNvSpPr txBox="1"/>
          <p:nvPr/>
        </p:nvSpPr>
        <p:spPr>
          <a:xfrm>
            <a:off x="642551" y="3273733"/>
            <a:ext cx="4078839" cy="147732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b="1" dirty="0"/>
              <a:t>L’étude de faisabilité :</a:t>
            </a:r>
          </a:p>
          <a:p>
            <a:pPr marL="285750" indent="-285750">
              <a:buFont typeface="Arial" panose="020B0604020202020204" pitchFamily="34" charset="0"/>
              <a:buChar char="•"/>
            </a:pPr>
            <a:r>
              <a:rPr lang="fr-FR" dirty="0"/>
              <a:t>Faisabilité économique</a:t>
            </a:r>
          </a:p>
          <a:p>
            <a:pPr marL="285750" indent="-285750">
              <a:buFont typeface="Arial" panose="020B0604020202020204" pitchFamily="34" charset="0"/>
              <a:buChar char="•"/>
            </a:pPr>
            <a:r>
              <a:rPr lang="fr-FR" dirty="0"/>
              <a:t>Faisabilité technique</a:t>
            </a:r>
          </a:p>
          <a:p>
            <a:pPr marL="285750" indent="-285750">
              <a:buFont typeface="Arial" panose="020B0604020202020204" pitchFamily="34" charset="0"/>
              <a:buChar char="•"/>
            </a:pPr>
            <a:r>
              <a:rPr lang="fr-FR" dirty="0"/>
              <a:t>Faisabilité juridique</a:t>
            </a:r>
          </a:p>
          <a:p>
            <a:pPr marL="285750" indent="-285750">
              <a:buFont typeface="Arial" panose="020B0604020202020204" pitchFamily="34" charset="0"/>
              <a:buChar char="•"/>
            </a:pPr>
            <a:r>
              <a:rPr lang="fr-FR" dirty="0" err="1"/>
              <a:t>Faisibilité</a:t>
            </a:r>
            <a:r>
              <a:rPr lang="fr-FR" dirty="0"/>
              <a:t> auprès des bénéficiaires</a:t>
            </a:r>
          </a:p>
        </p:txBody>
      </p:sp>
      <p:pic>
        <p:nvPicPr>
          <p:cNvPr id="14" name="Image 13"/>
          <p:cNvPicPr/>
          <p:nvPr/>
        </p:nvPicPr>
        <p:blipFill rotWithShape="1">
          <a:blip r:embed="rId2"/>
          <a:srcRect l="34656" t="29786" r="28836" b="44817"/>
          <a:stretch/>
        </p:blipFill>
        <p:spPr bwMode="auto">
          <a:xfrm>
            <a:off x="3790642" y="809563"/>
            <a:ext cx="4282440" cy="1675130"/>
          </a:xfrm>
          <a:prstGeom prst="rect">
            <a:avLst/>
          </a:prstGeom>
          <a:ln>
            <a:noFill/>
          </a:ln>
          <a:extLst>
            <a:ext uri="{53640926-AAD7-44D8-BBD7-CCE9431645EC}">
              <a14:shadowObscured xmlns:a14="http://schemas.microsoft.com/office/drawing/2010/main"/>
            </a:ext>
          </a:extLst>
        </p:spPr>
      </p:pic>
      <p:sp>
        <p:nvSpPr>
          <p:cNvPr id="15" name="ZoneTexte 14"/>
          <p:cNvSpPr txBox="1"/>
          <p:nvPr/>
        </p:nvSpPr>
        <p:spPr>
          <a:xfrm>
            <a:off x="642551" y="5078436"/>
            <a:ext cx="4095932"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b="1" dirty="0"/>
              <a:t>L’analyse du risque:</a:t>
            </a:r>
          </a:p>
          <a:p>
            <a:pPr marL="285750" indent="-285750">
              <a:buFont typeface="Arial" panose="020B0604020202020204" pitchFamily="34" charset="0"/>
              <a:buChar char="•"/>
            </a:pPr>
            <a:r>
              <a:rPr lang="fr-FR" dirty="0"/>
              <a:t>Risque quantitatif</a:t>
            </a:r>
          </a:p>
          <a:p>
            <a:pPr marL="285750" indent="-285750">
              <a:buFont typeface="Arial" panose="020B0604020202020204" pitchFamily="34" charset="0"/>
              <a:buChar char="•"/>
            </a:pPr>
            <a:r>
              <a:rPr lang="fr-FR" dirty="0"/>
              <a:t>Risque qualitatif</a:t>
            </a:r>
          </a:p>
        </p:txBody>
      </p:sp>
      <p:cxnSp>
        <p:nvCxnSpPr>
          <p:cNvPr id="16" name="Connecteur droit 15"/>
          <p:cNvCxnSpPr/>
          <p:nvPr/>
        </p:nvCxnSpPr>
        <p:spPr>
          <a:xfrm flipH="1">
            <a:off x="5458122" y="2484693"/>
            <a:ext cx="3564" cy="3055408"/>
          </a:xfrm>
          <a:prstGeom prst="line">
            <a:avLst/>
          </a:prstGeom>
        </p:spPr>
        <p:style>
          <a:lnRef idx="1">
            <a:schemeClr val="dk1"/>
          </a:lnRef>
          <a:fillRef idx="0">
            <a:schemeClr val="dk1"/>
          </a:fillRef>
          <a:effectRef idx="0">
            <a:schemeClr val="dk1"/>
          </a:effectRef>
          <a:fontRef idx="minor">
            <a:schemeClr val="tx1"/>
          </a:fontRef>
        </p:style>
      </p:cxnSp>
      <p:cxnSp>
        <p:nvCxnSpPr>
          <p:cNvPr id="21" name="Connecteur droit avec flèche 20"/>
          <p:cNvCxnSpPr>
            <a:endCxn id="10" idx="3"/>
          </p:cNvCxnSpPr>
          <p:nvPr/>
        </p:nvCxnSpPr>
        <p:spPr>
          <a:xfrm flipH="1">
            <a:off x="4721390" y="4012397"/>
            <a:ext cx="7367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Connecteur droit avec flèche 21"/>
          <p:cNvCxnSpPr/>
          <p:nvPr/>
        </p:nvCxnSpPr>
        <p:spPr>
          <a:xfrm flipH="1">
            <a:off x="4709587" y="5540101"/>
            <a:ext cx="748535"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ZoneTexte 27"/>
          <p:cNvSpPr txBox="1"/>
          <p:nvPr/>
        </p:nvSpPr>
        <p:spPr>
          <a:xfrm>
            <a:off x="6672648" y="2996735"/>
            <a:ext cx="4901514" cy="175432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b="1" dirty="0"/>
              <a:t>Analyse fonctionnelle : </a:t>
            </a:r>
          </a:p>
          <a:p>
            <a:pPr marL="742950" lvl="1" indent="-285750">
              <a:buFont typeface="Arial" panose="020B0604020202020204" pitchFamily="34" charset="0"/>
              <a:buChar char="•"/>
            </a:pPr>
            <a:r>
              <a:rPr lang="fr-FR" dirty="0"/>
              <a:t>Rechercher les fonctions de services que doit rendre le projet</a:t>
            </a:r>
          </a:p>
          <a:p>
            <a:pPr marL="742950" lvl="1" indent="-285750">
              <a:buFont typeface="Arial" panose="020B0604020202020204" pitchFamily="34" charset="0"/>
              <a:buChar char="•"/>
            </a:pPr>
            <a:r>
              <a:rPr lang="fr-FR" dirty="0"/>
              <a:t>Ordonner ces fonctions</a:t>
            </a:r>
          </a:p>
          <a:p>
            <a:pPr marL="742950" lvl="1" indent="-285750">
              <a:buFont typeface="Arial" panose="020B0604020202020204" pitchFamily="34" charset="0"/>
              <a:buChar char="•"/>
            </a:pPr>
            <a:r>
              <a:rPr lang="fr-FR" dirty="0"/>
              <a:t>Les caractériser</a:t>
            </a:r>
          </a:p>
          <a:p>
            <a:pPr marL="742950" lvl="1" indent="-285750">
              <a:buFont typeface="Arial" panose="020B0604020202020204" pitchFamily="34" charset="0"/>
              <a:buChar char="•"/>
            </a:pPr>
            <a:r>
              <a:rPr lang="fr-FR" dirty="0"/>
              <a:t>Les hiérarchiser</a:t>
            </a:r>
          </a:p>
        </p:txBody>
      </p:sp>
      <p:cxnSp>
        <p:nvCxnSpPr>
          <p:cNvPr id="29" name="Connecteur droit 28"/>
          <p:cNvCxnSpPr/>
          <p:nvPr/>
        </p:nvCxnSpPr>
        <p:spPr>
          <a:xfrm>
            <a:off x="6388870" y="2484693"/>
            <a:ext cx="0" cy="1389205"/>
          </a:xfrm>
          <a:prstGeom prst="line">
            <a:avLst/>
          </a:prstGeom>
        </p:spPr>
        <p:style>
          <a:lnRef idx="1">
            <a:schemeClr val="dk1"/>
          </a:lnRef>
          <a:fillRef idx="0">
            <a:schemeClr val="dk1"/>
          </a:fillRef>
          <a:effectRef idx="0">
            <a:schemeClr val="dk1"/>
          </a:effectRef>
          <a:fontRef idx="minor">
            <a:schemeClr val="tx1"/>
          </a:fontRef>
        </p:style>
      </p:cxnSp>
      <p:cxnSp>
        <p:nvCxnSpPr>
          <p:cNvPr id="31" name="Connecteur droit avec flèche 30"/>
          <p:cNvCxnSpPr/>
          <p:nvPr/>
        </p:nvCxnSpPr>
        <p:spPr>
          <a:xfrm>
            <a:off x="6405963" y="5867455"/>
            <a:ext cx="28377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ZoneTexte 37"/>
          <p:cNvSpPr txBox="1"/>
          <p:nvPr/>
        </p:nvSpPr>
        <p:spPr>
          <a:xfrm>
            <a:off x="6750908" y="4944983"/>
            <a:ext cx="5161006" cy="147732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b="1" dirty="0"/>
              <a:t>Organigramme technique : </a:t>
            </a:r>
          </a:p>
          <a:p>
            <a:pPr marL="742950" lvl="1" indent="-285750">
              <a:buFont typeface="Arial" panose="020B0604020202020204" pitchFamily="34" charset="0"/>
              <a:buChar char="•"/>
            </a:pPr>
            <a:r>
              <a:rPr lang="fr-FR" dirty="0"/>
              <a:t> Il doit présenter une décomposition homogène des différents services attendus pour assurer le bon fonctionnement de l'objet ou du service</a:t>
            </a:r>
          </a:p>
        </p:txBody>
      </p:sp>
      <p:cxnSp>
        <p:nvCxnSpPr>
          <p:cNvPr id="39" name="Connecteur droit 38"/>
          <p:cNvCxnSpPr/>
          <p:nvPr/>
        </p:nvCxnSpPr>
        <p:spPr>
          <a:xfrm>
            <a:off x="6405963" y="3882136"/>
            <a:ext cx="0" cy="1991442"/>
          </a:xfrm>
          <a:prstGeom prst="line">
            <a:avLst/>
          </a:prstGeom>
        </p:spPr>
        <p:style>
          <a:lnRef idx="1">
            <a:schemeClr val="dk1"/>
          </a:lnRef>
          <a:fillRef idx="0">
            <a:schemeClr val="dk1"/>
          </a:fillRef>
          <a:effectRef idx="0">
            <a:schemeClr val="dk1"/>
          </a:effectRef>
          <a:fontRef idx="minor">
            <a:schemeClr val="tx1"/>
          </a:fontRef>
        </p:style>
      </p:cxnSp>
      <p:cxnSp>
        <p:nvCxnSpPr>
          <p:cNvPr id="42" name="Connecteur droit avec flèche 41"/>
          <p:cNvCxnSpPr/>
          <p:nvPr/>
        </p:nvCxnSpPr>
        <p:spPr>
          <a:xfrm>
            <a:off x="6388870" y="3892488"/>
            <a:ext cx="28377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8732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par>
                                <p:cTn id="32" presetID="16" presetClass="entr" presetSubtype="21"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barn(inVertical)">
                                      <p:cBhvr>
                                        <p:cTn id="34" dur="500"/>
                                        <p:tgtEl>
                                          <p:spTgt spid="4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down)">
                                      <p:cBhvr>
                                        <p:cTn id="42" dur="500"/>
                                        <p:tgtEl>
                                          <p:spTgt spid="39"/>
                                        </p:tgtEl>
                                      </p:cBhvr>
                                    </p:animEffect>
                                  </p:childTnLst>
                                </p:cTn>
                              </p:par>
                              <p:par>
                                <p:cTn id="43" presetID="22" presetClass="entr" presetSubtype="4"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down)">
                                      <p:cBhvr>
                                        <p:cTn id="45" dur="500"/>
                                        <p:tgtEl>
                                          <p:spTgt spid="3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down)">
                                      <p:cBhvr>
                                        <p:cTn id="4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28"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53082" y="59079"/>
            <a:ext cx="8171935" cy="646331"/>
          </a:xfrm>
          <a:prstGeom prst="rect">
            <a:avLst/>
          </a:prstGeom>
          <a:noFill/>
        </p:spPr>
        <p:txBody>
          <a:bodyPr wrap="square" rtlCol="0">
            <a:spAutoFit/>
          </a:bodyPr>
          <a:lstStyle/>
          <a:p>
            <a:r>
              <a:rPr lang="fr-FR" sz="3600" b="1" dirty="0"/>
              <a:t>Etape 3 : La conception </a:t>
            </a:r>
          </a:p>
        </p:txBody>
      </p:sp>
      <p:sp>
        <p:nvSpPr>
          <p:cNvPr id="5" name="ZoneTexte 4"/>
          <p:cNvSpPr txBox="1"/>
          <p:nvPr/>
        </p:nvSpPr>
        <p:spPr>
          <a:xfrm>
            <a:off x="453082" y="840259"/>
            <a:ext cx="11219934" cy="923330"/>
          </a:xfrm>
          <a:prstGeom prst="rect">
            <a:avLst/>
          </a:prstGeom>
          <a:noFill/>
        </p:spPr>
        <p:txBody>
          <a:bodyPr wrap="square" rtlCol="0">
            <a:spAutoFit/>
          </a:bodyPr>
          <a:lstStyle/>
          <a:p>
            <a:r>
              <a:rPr lang="fr-FR" dirty="0"/>
              <a:t>La conception se caractérise par la concrétisation de l'idée. Elle permet de traduire le scénario sélectionné, ou la maquette présentée dans l'étape de faisabilité, en un ensemble de tâches placées dans un ordre chronologique. Dès lors il est possible, lors de cette étape, de dimensionner le projet au niveau financier, humain, matériel et temporel.</a:t>
            </a:r>
          </a:p>
        </p:txBody>
      </p:sp>
      <p:pic>
        <p:nvPicPr>
          <p:cNvPr id="12" name="Image 11"/>
          <p:cNvPicPr>
            <a:picLocks noChangeAspect="1"/>
          </p:cNvPicPr>
          <p:nvPr/>
        </p:nvPicPr>
        <p:blipFill rotWithShape="1">
          <a:blip r:embed="rId2"/>
          <a:srcRect l="37905" t="28589" r="28852" b="45706"/>
          <a:stretch/>
        </p:blipFill>
        <p:spPr>
          <a:xfrm>
            <a:off x="1326292" y="1898438"/>
            <a:ext cx="4967417" cy="2160626"/>
          </a:xfrm>
          <a:prstGeom prst="rect">
            <a:avLst/>
          </a:prstGeom>
        </p:spPr>
      </p:pic>
      <p:sp>
        <p:nvSpPr>
          <p:cNvPr id="14" name="ZoneTexte 13"/>
          <p:cNvSpPr txBox="1"/>
          <p:nvPr/>
        </p:nvSpPr>
        <p:spPr>
          <a:xfrm>
            <a:off x="197708" y="4703806"/>
            <a:ext cx="6161903" cy="147732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a:t>L'organigramme des tâches, ou WBS (en anglais) est la décomposition ordonnée et exhaustive de l'ensemble du projet. </a:t>
            </a:r>
            <a:r>
              <a:rPr lang="fr-FR" dirty="0"/>
              <a:t>Il est construit à partir de l'organigramme technique et décline l'ensemble des tâches à réaliser sous la forme d'une arborescence</a:t>
            </a:r>
          </a:p>
        </p:txBody>
      </p:sp>
      <p:pic>
        <p:nvPicPr>
          <p:cNvPr id="15" name="Image 14"/>
          <p:cNvPicPr>
            <a:picLocks noChangeAspect="1"/>
          </p:cNvPicPr>
          <p:nvPr/>
        </p:nvPicPr>
        <p:blipFill rotWithShape="1">
          <a:blip r:embed="rId3"/>
          <a:srcRect l="37567" t="34355" r="29392" b="29730"/>
          <a:stretch/>
        </p:blipFill>
        <p:spPr>
          <a:xfrm>
            <a:off x="7704693" y="3948807"/>
            <a:ext cx="3875392" cy="2369615"/>
          </a:xfrm>
          <a:prstGeom prst="rect">
            <a:avLst/>
          </a:prstGeom>
        </p:spPr>
      </p:pic>
      <p:sp>
        <p:nvSpPr>
          <p:cNvPr id="16" name="Rectangle 15"/>
          <p:cNvSpPr/>
          <p:nvPr/>
        </p:nvSpPr>
        <p:spPr>
          <a:xfrm>
            <a:off x="7364627" y="3239184"/>
            <a:ext cx="4555524"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R="152400" algn="just">
              <a:spcBef>
                <a:spcPts val="240"/>
              </a:spcBef>
              <a:spcAft>
                <a:spcPts val="840"/>
              </a:spcAft>
            </a:pPr>
            <a:r>
              <a:rPr lang="fr-FR" sz="1200" b="1" dirty="0">
                <a:effectLst/>
                <a:latin typeface="Arial" panose="020B0604020202020204" pitchFamily="34" charset="0"/>
                <a:ea typeface="Times New Roman" panose="02020603050405020304" pitchFamily="18" charset="0"/>
              </a:rPr>
              <a:t>La fiche de tâche</a:t>
            </a:r>
            <a:r>
              <a:rPr lang="fr-FR" sz="1200" dirty="0">
                <a:effectLst/>
                <a:latin typeface="Arial" panose="020B0604020202020204" pitchFamily="34" charset="0"/>
                <a:ea typeface="Times New Roman" panose="02020603050405020304" pitchFamily="18" charset="0"/>
              </a:rPr>
              <a:t> permet de décomposer le contenu d'une tâche </a:t>
            </a:r>
            <a:r>
              <a:rPr lang="fr-FR" sz="1200" b="1" dirty="0">
                <a:effectLst/>
                <a:latin typeface="Arial" panose="020B0604020202020204" pitchFamily="34" charset="0"/>
                <a:ea typeface="Times New Roman" panose="02020603050405020304" pitchFamily="18" charset="0"/>
              </a:rPr>
              <a:t>issue du WBS</a:t>
            </a:r>
            <a:r>
              <a:rPr lang="fr-FR" sz="1200" dirty="0">
                <a:effectLst/>
                <a:latin typeface="Arial" panose="020B0604020202020204" pitchFamily="34" charset="0"/>
                <a:ea typeface="Times New Roman" panose="02020603050405020304" pitchFamily="18" charset="0"/>
              </a:rPr>
              <a:t> en précisant les principaux </a:t>
            </a:r>
            <a:r>
              <a:rPr lang="fr-FR" sz="1200" b="1" dirty="0">
                <a:effectLst/>
                <a:latin typeface="Arial" panose="020B0604020202020204" pitchFamily="34" charset="0"/>
                <a:ea typeface="Times New Roman" panose="02020603050405020304" pitchFamily="18" charset="0"/>
              </a:rPr>
              <a:t>éléments descriptifs</a:t>
            </a:r>
            <a:r>
              <a:rPr lang="fr-FR" sz="1200" dirty="0">
                <a:effectLst/>
                <a:latin typeface="Arial" panose="020B0604020202020204" pitchFamily="34" charset="0"/>
                <a:ea typeface="Times New Roman" panose="02020603050405020304" pitchFamily="18" charset="0"/>
              </a:rPr>
              <a:t> de sa </a:t>
            </a:r>
            <a:r>
              <a:rPr lang="fr-FR" sz="1200" b="1" dirty="0">
                <a:effectLst/>
                <a:latin typeface="Arial" panose="020B0604020202020204" pitchFamily="34" charset="0"/>
                <a:ea typeface="Times New Roman" panose="02020603050405020304" pitchFamily="18" charset="0"/>
              </a:rPr>
              <a:t>réalisation</a:t>
            </a:r>
            <a:r>
              <a:rPr lang="fr-FR" sz="1200" dirty="0">
                <a:effectLst/>
                <a:latin typeface="Arial" panose="020B0604020202020204" pitchFamily="34" charset="0"/>
                <a:ea typeface="Times New Roman" panose="02020603050405020304" pitchFamily="18" charset="0"/>
              </a:rPr>
              <a:t>.</a:t>
            </a:r>
            <a:endParaRPr lang="fr-FR"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584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par>
                                <p:cTn id="24" presetID="53" presetClass="entr" presetSubtype="16"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53082" y="59079"/>
            <a:ext cx="8171935" cy="646331"/>
          </a:xfrm>
          <a:prstGeom prst="rect">
            <a:avLst/>
          </a:prstGeom>
          <a:noFill/>
        </p:spPr>
        <p:txBody>
          <a:bodyPr wrap="square" rtlCol="0">
            <a:spAutoFit/>
          </a:bodyPr>
          <a:lstStyle/>
          <a:p>
            <a:r>
              <a:rPr lang="fr-FR" sz="3600" b="1" dirty="0"/>
              <a:t>Etape 3 : La planification </a:t>
            </a:r>
          </a:p>
        </p:txBody>
      </p:sp>
      <p:sp>
        <p:nvSpPr>
          <p:cNvPr id="5" name="ZoneTexte 4"/>
          <p:cNvSpPr txBox="1"/>
          <p:nvPr/>
        </p:nvSpPr>
        <p:spPr>
          <a:xfrm>
            <a:off x="453082" y="1112108"/>
            <a:ext cx="11219934" cy="1754326"/>
          </a:xfrm>
          <a:prstGeom prst="rect">
            <a:avLst/>
          </a:prstGeom>
          <a:noFill/>
        </p:spPr>
        <p:txBody>
          <a:bodyPr wrap="square" rtlCol="0">
            <a:spAutoFit/>
          </a:bodyPr>
          <a:lstStyle/>
          <a:p>
            <a:r>
              <a:rPr lang="fr-FR" dirty="0"/>
              <a:t>La planification s'entend comme une programmation temporelle des tâches d'un projet et des ressources nécessaires à sa réalisation. </a:t>
            </a:r>
          </a:p>
          <a:p>
            <a:r>
              <a:rPr lang="fr-FR" dirty="0"/>
              <a:t>Ces tâches respectent des contraintes liées à la disponibilité des ressources ou la </a:t>
            </a:r>
            <a:r>
              <a:rPr lang="fr-FR" dirty="0" err="1"/>
              <a:t>la</a:t>
            </a:r>
            <a:r>
              <a:rPr lang="fr-FR" dirty="0"/>
              <a:t> réalisation préalable d'autres tâches. </a:t>
            </a:r>
          </a:p>
          <a:p>
            <a:r>
              <a:rPr lang="fr-FR" dirty="0"/>
              <a:t>On peut même intégrer la dimension d'une contrainte qui lie une tâche à une tâche future. C'est ce qu'on appelle les contraintes d'antériorité / postériorité..</a:t>
            </a:r>
          </a:p>
        </p:txBody>
      </p:sp>
      <p:sp>
        <p:nvSpPr>
          <p:cNvPr id="14" name="ZoneTexte 13"/>
          <p:cNvSpPr txBox="1"/>
          <p:nvPr/>
        </p:nvSpPr>
        <p:spPr>
          <a:xfrm>
            <a:off x="3838834" y="3723502"/>
            <a:ext cx="4300150"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a:t>Il </a:t>
            </a:r>
            <a:r>
              <a:rPr lang="fr-FR" dirty="0" err="1"/>
              <a:t>esiste</a:t>
            </a:r>
            <a:r>
              <a:rPr lang="fr-FR" dirty="0"/>
              <a:t> 3 outils de planification : </a:t>
            </a:r>
          </a:p>
          <a:p>
            <a:pPr marL="285750" indent="-285750">
              <a:buFont typeface="Arial" panose="020B0604020202020204" pitchFamily="34" charset="0"/>
              <a:buChar char="•"/>
            </a:pPr>
            <a:r>
              <a:rPr lang="fr-FR" dirty="0"/>
              <a:t>Le diagramme de GANTT</a:t>
            </a:r>
          </a:p>
          <a:p>
            <a:pPr marL="285750" indent="-285750">
              <a:buFont typeface="Arial" panose="020B0604020202020204" pitchFamily="34" charset="0"/>
              <a:buChar char="•"/>
            </a:pPr>
            <a:r>
              <a:rPr lang="fr-FR" dirty="0"/>
              <a:t>Le PERT</a:t>
            </a:r>
          </a:p>
          <a:p>
            <a:pPr marL="285750" indent="-285750">
              <a:buFont typeface="Arial" panose="020B0604020202020204" pitchFamily="34" charset="0"/>
              <a:buChar char="•"/>
            </a:pPr>
            <a:r>
              <a:rPr lang="fr-FR" dirty="0"/>
              <a:t>Le MPM</a:t>
            </a:r>
          </a:p>
        </p:txBody>
      </p:sp>
    </p:spTree>
    <p:extLst>
      <p:ext uri="{BB962C8B-B14F-4D97-AF65-F5344CB8AC3E}">
        <p14:creationId xmlns:p14="http://schemas.microsoft.com/office/powerpoint/2010/main" val="421292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4801" y="0"/>
            <a:ext cx="8171935" cy="646331"/>
          </a:xfrm>
          <a:prstGeom prst="rect">
            <a:avLst/>
          </a:prstGeom>
          <a:noFill/>
        </p:spPr>
        <p:txBody>
          <a:bodyPr wrap="square" rtlCol="0">
            <a:spAutoFit/>
          </a:bodyPr>
          <a:lstStyle/>
          <a:p>
            <a:r>
              <a:rPr lang="fr-FR" sz="3600" b="1" dirty="0"/>
              <a:t>Etape 3 : Le GANTT</a:t>
            </a:r>
          </a:p>
        </p:txBody>
      </p:sp>
      <p:pic>
        <p:nvPicPr>
          <p:cNvPr id="3" name="Image 2"/>
          <p:cNvPicPr>
            <a:picLocks noChangeAspect="1"/>
          </p:cNvPicPr>
          <p:nvPr/>
        </p:nvPicPr>
        <p:blipFill rotWithShape="1">
          <a:blip r:embed="rId2"/>
          <a:srcRect l="9933" t="2042" r="14257" b="61922"/>
          <a:stretch/>
        </p:blipFill>
        <p:spPr>
          <a:xfrm>
            <a:off x="486032" y="2485122"/>
            <a:ext cx="9242854" cy="2471353"/>
          </a:xfrm>
          <a:prstGeom prst="rect">
            <a:avLst/>
          </a:prstGeom>
        </p:spPr>
      </p:pic>
      <p:graphicFrame>
        <p:nvGraphicFramePr>
          <p:cNvPr id="4" name="Tableau 3"/>
          <p:cNvGraphicFramePr>
            <a:graphicFrameLocks noGrp="1"/>
          </p:cNvGraphicFramePr>
          <p:nvPr>
            <p:extLst>
              <p:ext uri="{D42A27DB-BD31-4B8C-83A1-F6EECF244321}">
                <p14:modId xmlns:p14="http://schemas.microsoft.com/office/powerpoint/2010/main" val="900411754"/>
              </p:ext>
            </p:extLst>
          </p:nvPr>
        </p:nvGraphicFramePr>
        <p:xfrm>
          <a:off x="543697" y="638415"/>
          <a:ext cx="10140521" cy="1730376"/>
        </p:xfrm>
        <a:graphic>
          <a:graphicData uri="http://schemas.openxmlformats.org/drawingml/2006/table">
            <a:tbl>
              <a:tblPr>
                <a:tableStyleId>{18603FDC-E32A-4AB5-989C-0864C3EAD2B8}</a:tableStyleId>
              </a:tblPr>
              <a:tblGrid>
                <a:gridCol w="1185991">
                  <a:extLst>
                    <a:ext uri="{9D8B030D-6E8A-4147-A177-3AD203B41FA5}">
                      <a16:colId xmlns:a16="http://schemas.microsoft.com/office/drawing/2014/main" val="20000"/>
                    </a:ext>
                  </a:extLst>
                </a:gridCol>
                <a:gridCol w="2553730">
                  <a:extLst>
                    <a:ext uri="{9D8B030D-6E8A-4147-A177-3AD203B41FA5}">
                      <a16:colId xmlns:a16="http://schemas.microsoft.com/office/drawing/2014/main" val="20001"/>
                    </a:ext>
                  </a:extLst>
                </a:gridCol>
                <a:gridCol w="955589">
                  <a:extLst>
                    <a:ext uri="{9D8B030D-6E8A-4147-A177-3AD203B41FA5}">
                      <a16:colId xmlns:a16="http://schemas.microsoft.com/office/drawing/2014/main" val="20002"/>
                    </a:ext>
                  </a:extLst>
                </a:gridCol>
                <a:gridCol w="5445211">
                  <a:extLst>
                    <a:ext uri="{9D8B030D-6E8A-4147-A177-3AD203B41FA5}">
                      <a16:colId xmlns:a16="http://schemas.microsoft.com/office/drawing/2014/main" val="20003"/>
                    </a:ext>
                  </a:extLst>
                </a:gridCol>
              </a:tblGrid>
              <a:tr h="0">
                <a:tc>
                  <a:txBody>
                    <a:bodyPr/>
                    <a:lstStyle/>
                    <a:p>
                      <a:pPr algn="ctr">
                        <a:lnSpc>
                          <a:spcPct val="107000"/>
                        </a:lnSpc>
                        <a:spcAft>
                          <a:spcPts val="800"/>
                        </a:spcAft>
                      </a:pPr>
                      <a:r>
                        <a:rPr lang="fr-FR" sz="1100" b="1" dirty="0">
                          <a:effectLst/>
                        </a:rPr>
                        <a:t>Code de la tâche</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fr-FR" sz="1100" b="1" dirty="0">
                          <a:effectLst/>
                        </a:rPr>
                        <a:t>Description de la tâche</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fr-FR" sz="1100" b="1" dirty="0">
                          <a:effectLst/>
                        </a:rPr>
                        <a:t>Durée</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fr-FR" sz="1100" b="1" dirty="0">
                          <a:effectLst/>
                        </a:rPr>
                        <a:t>Observations</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07000"/>
                        </a:lnSpc>
                        <a:spcAft>
                          <a:spcPts val="800"/>
                        </a:spcAft>
                      </a:pPr>
                      <a:r>
                        <a:rPr lang="fr-FR" sz="1100" dirty="0">
                          <a:effectLst/>
                        </a:rPr>
                        <a:t>A</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Répertorier les besoins clients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4 jours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07000"/>
                        </a:lnSpc>
                        <a:spcAft>
                          <a:spcPts val="800"/>
                        </a:spcAft>
                      </a:pPr>
                      <a:r>
                        <a:rPr lang="fr-FR" sz="1100" dirty="0">
                          <a:effectLst/>
                        </a:rPr>
                        <a:t>B</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Mettre en place le projet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2 jours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Ne peut être réaliser qu’après avoir répertorier les besoins du client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07000"/>
                        </a:lnSpc>
                        <a:spcAft>
                          <a:spcPts val="800"/>
                        </a:spcAft>
                      </a:pPr>
                      <a:r>
                        <a:rPr lang="fr-FR" sz="1100" dirty="0">
                          <a:effectLst/>
                        </a:rPr>
                        <a:t>C</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Développement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10 jours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nSpc>
                          <a:spcPct val="107000"/>
                        </a:lnSpc>
                        <a:spcAft>
                          <a:spcPts val="800"/>
                        </a:spcAft>
                      </a:pPr>
                      <a:r>
                        <a:rPr lang="fr-FR" sz="1100">
                          <a:effectLst/>
                        </a:rPr>
                        <a:t>Le développement et le graphisme peuvent commencer en même temps (après la mise en place du projet)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lnSpc>
                          <a:spcPct val="107000"/>
                        </a:lnSpc>
                        <a:spcAft>
                          <a:spcPts val="800"/>
                        </a:spcAft>
                      </a:pPr>
                      <a:r>
                        <a:rPr lang="fr-FR" sz="1100" dirty="0">
                          <a:effectLst/>
                        </a:rPr>
                        <a:t>D</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Graphisme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4 jours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0004"/>
                  </a:ext>
                </a:extLst>
              </a:tr>
              <a:tr h="0">
                <a:tc>
                  <a:txBody>
                    <a:bodyPr/>
                    <a:lstStyle/>
                    <a:p>
                      <a:pPr algn="ctr">
                        <a:lnSpc>
                          <a:spcPct val="107000"/>
                        </a:lnSpc>
                        <a:spcAft>
                          <a:spcPts val="800"/>
                        </a:spcAft>
                      </a:pPr>
                      <a:r>
                        <a:rPr lang="fr-FR" sz="1100">
                          <a:effectLst/>
                        </a:rPr>
                        <a:t>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Intégration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3 jours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Pour réaliser l’intégration le développement doit être terminé</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ctr">
                        <a:lnSpc>
                          <a:spcPct val="107000"/>
                        </a:lnSpc>
                        <a:spcAft>
                          <a:spcPts val="800"/>
                        </a:spcAft>
                      </a:pPr>
                      <a:r>
                        <a:rPr lang="fr-FR" sz="1100">
                          <a:effectLst/>
                        </a:rPr>
                        <a:t>F</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Débogage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2 jours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Il se réalise après l’intégration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gn="ctr">
                        <a:lnSpc>
                          <a:spcPct val="107000"/>
                        </a:lnSpc>
                        <a:spcAft>
                          <a:spcPts val="800"/>
                        </a:spcAft>
                      </a:pPr>
                      <a:r>
                        <a:rPr lang="fr-FR" sz="1100">
                          <a:effectLst/>
                        </a:rPr>
                        <a:t>G</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Réalisation de la documentation technique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3 jours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La documentation technique peut commencer après l’intégration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ctr">
                        <a:lnSpc>
                          <a:spcPct val="107000"/>
                        </a:lnSpc>
                        <a:spcAft>
                          <a:spcPts val="800"/>
                        </a:spcAft>
                      </a:pPr>
                      <a:r>
                        <a:rPr lang="fr-FR" sz="1100">
                          <a:effectLst/>
                        </a:rPr>
                        <a:t>H</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dirty="0">
                          <a:effectLst/>
                        </a:rPr>
                        <a:t>Installation chez le client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2 jours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dirty="0">
                          <a:effectLst/>
                        </a:rPr>
                        <a:t>L’installation chez le client se réalise après le débogage. A la fin de cette installation la documentation doit être remise au client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6" name="Image 5"/>
          <p:cNvPicPr>
            <a:picLocks noChangeAspect="1"/>
          </p:cNvPicPr>
          <p:nvPr/>
        </p:nvPicPr>
        <p:blipFill rotWithShape="1">
          <a:blip r:embed="rId3"/>
          <a:srcRect l="28243" t="15615" r="14392" b="62523"/>
          <a:stretch/>
        </p:blipFill>
        <p:spPr>
          <a:xfrm>
            <a:off x="4860324" y="5161006"/>
            <a:ext cx="6993925" cy="1499286"/>
          </a:xfrm>
          <a:prstGeom prst="rect">
            <a:avLst/>
          </a:prstGeom>
        </p:spPr>
      </p:pic>
      <p:sp>
        <p:nvSpPr>
          <p:cNvPr id="7" name="ZoneTexte 6"/>
          <p:cNvSpPr txBox="1"/>
          <p:nvPr/>
        </p:nvSpPr>
        <p:spPr>
          <a:xfrm>
            <a:off x="749643" y="5356651"/>
            <a:ext cx="3772929" cy="1107996"/>
          </a:xfrm>
          <a:prstGeom prst="rect">
            <a:avLst/>
          </a:prstGeom>
          <a:noFill/>
        </p:spPr>
        <p:txBody>
          <a:bodyPr wrap="square" rtlCol="0">
            <a:spAutoFit/>
          </a:bodyPr>
          <a:lstStyle/>
          <a:p>
            <a:r>
              <a:rPr lang="fr-FR" dirty="0"/>
              <a:t>Le chemin critique :</a:t>
            </a:r>
          </a:p>
          <a:p>
            <a:pPr algn="just"/>
            <a:r>
              <a:rPr lang="fr-FR" sz="1200" dirty="0"/>
              <a:t>Le chemin critique est le chemin le plus long qui tient compte de toutes les contraintes. Si une tâche sur le chemin critique est retardée tout le planning sera retardé de la même durée.</a:t>
            </a:r>
          </a:p>
        </p:txBody>
      </p:sp>
    </p:spTree>
    <p:extLst>
      <p:ext uri="{BB962C8B-B14F-4D97-AF65-F5344CB8AC3E}">
        <p14:creationId xmlns:p14="http://schemas.microsoft.com/office/powerpoint/2010/main" val="131307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6604" y="-65581"/>
            <a:ext cx="8171935" cy="646331"/>
          </a:xfrm>
          <a:prstGeom prst="rect">
            <a:avLst/>
          </a:prstGeom>
          <a:noFill/>
        </p:spPr>
        <p:txBody>
          <a:bodyPr wrap="square" rtlCol="0">
            <a:spAutoFit/>
          </a:bodyPr>
          <a:lstStyle/>
          <a:p>
            <a:r>
              <a:rPr lang="fr-FR" sz="3600" b="1" dirty="0"/>
              <a:t>Etape 3 : Le PERT</a:t>
            </a:r>
          </a:p>
        </p:txBody>
      </p:sp>
      <p:graphicFrame>
        <p:nvGraphicFramePr>
          <p:cNvPr id="4" name="Tableau 3"/>
          <p:cNvGraphicFramePr>
            <a:graphicFrameLocks noGrp="1"/>
          </p:cNvGraphicFramePr>
          <p:nvPr>
            <p:extLst>
              <p:ext uri="{D42A27DB-BD31-4B8C-83A1-F6EECF244321}">
                <p14:modId xmlns:p14="http://schemas.microsoft.com/office/powerpoint/2010/main" val="552667320"/>
              </p:ext>
            </p:extLst>
          </p:nvPr>
        </p:nvGraphicFramePr>
        <p:xfrm>
          <a:off x="764258" y="1124366"/>
          <a:ext cx="10140521" cy="1730376"/>
        </p:xfrm>
        <a:graphic>
          <a:graphicData uri="http://schemas.openxmlformats.org/drawingml/2006/table">
            <a:tbl>
              <a:tblPr>
                <a:tableStyleId>{18603FDC-E32A-4AB5-989C-0864C3EAD2B8}</a:tableStyleId>
              </a:tblPr>
              <a:tblGrid>
                <a:gridCol w="1185991">
                  <a:extLst>
                    <a:ext uri="{9D8B030D-6E8A-4147-A177-3AD203B41FA5}">
                      <a16:colId xmlns:a16="http://schemas.microsoft.com/office/drawing/2014/main" val="20000"/>
                    </a:ext>
                  </a:extLst>
                </a:gridCol>
                <a:gridCol w="2553730">
                  <a:extLst>
                    <a:ext uri="{9D8B030D-6E8A-4147-A177-3AD203B41FA5}">
                      <a16:colId xmlns:a16="http://schemas.microsoft.com/office/drawing/2014/main" val="20001"/>
                    </a:ext>
                  </a:extLst>
                </a:gridCol>
                <a:gridCol w="955589">
                  <a:extLst>
                    <a:ext uri="{9D8B030D-6E8A-4147-A177-3AD203B41FA5}">
                      <a16:colId xmlns:a16="http://schemas.microsoft.com/office/drawing/2014/main" val="20002"/>
                    </a:ext>
                  </a:extLst>
                </a:gridCol>
                <a:gridCol w="5445211">
                  <a:extLst>
                    <a:ext uri="{9D8B030D-6E8A-4147-A177-3AD203B41FA5}">
                      <a16:colId xmlns:a16="http://schemas.microsoft.com/office/drawing/2014/main" val="20003"/>
                    </a:ext>
                  </a:extLst>
                </a:gridCol>
              </a:tblGrid>
              <a:tr h="0">
                <a:tc>
                  <a:txBody>
                    <a:bodyPr/>
                    <a:lstStyle/>
                    <a:p>
                      <a:pPr algn="ctr">
                        <a:lnSpc>
                          <a:spcPct val="107000"/>
                        </a:lnSpc>
                        <a:spcAft>
                          <a:spcPts val="800"/>
                        </a:spcAft>
                      </a:pPr>
                      <a:r>
                        <a:rPr lang="fr-FR" sz="1100" b="1" dirty="0">
                          <a:effectLst/>
                        </a:rPr>
                        <a:t>Code de la tâche</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fr-FR" sz="1100" b="1" dirty="0">
                          <a:effectLst/>
                        </a:rPr>
                        <a:t>Description de la tâche</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fr-FR" sz="1100" b="1" dirty="0">
                          <a:effectLst/>
                        </a:rPr>
                        <a:t>Durée</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fr-FR" sz="1100" b="1" dirty="0">
                          <a:effectLst/>
                        </a:rPr>
                        <a:t>Observations</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07000"/>
                        </a:lnSpc>
                        <a:spcAft>
                          <a:spcPts val="800"/>
                        </a:spcAft>
                      </a:pPr>
                      <a:r>
                        <a:rPr lang="fr-FR" sz="1100" dirty="0">
                          <a:effectLst/>
                        </a:rPr>
                        <a:t>A</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Répertorier les besoins clients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4 jours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07000"/>
                        </a:lnSpc>
                        <a:spcAft>
                          <a:spcPts val="800"/>
                        </a:spcAft>
                      </a:pPr>
                      <a:r>
                        <a:rPr lang="fr-FR" sz="1100" dirty="0">
                          <a:effectLst/>
                        </a:rPr>
                        <a:t>B</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Mettre en place le projet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2 jours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Ne peut être réaliser qu’après avoir répertorier les besoins du client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07000"/>
                        </a:lnSpc>
                        <a:spcAft>
                          <a:spcPts val="800"/>
                        </a:spcAft>
                      </a:pPr>
                      <a:r>
                        <a:rPr lang="fr-FR" sz="1100" dirty="0">
                          <a:effectLst/>
                        </a:rPr>
                        <a:t>C</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Développement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10 jours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nSpc>
                          <a:spcPct val="107000"/>
                        </a:lnSpc>
                        <a:spcAft>
                          <a:spcPts val="800"/>
                        </a:spcAft>
                      </a:pPr>
                      <a:r>
                        <a:rPr lang="fr-FR" sz="1100">
                          <a:effectLst/>
                        </a:rPr>
                        <a:t>Le développement et le graphisme peuvent commencer en même temps (après la mise en place du projet)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lnSpc>
                          <a:spcPct val="107000"/>
                        </a:lnSpc>
                        <a:spcAft>
                          <a:spcPts val="800"/>
                        </a:spcAft>
                      </a:pPr>
                      <a:r>
                        <a:rPr lang="fr-FR" sz="1100" dirty="0">
                          <a:effectLst/>
                        </a:rPr>
                        <a:t>D</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Graphisme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4 jours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0004"/>
                  </a:ext>
                </a:extLst>
              </a:tr>
              <a:tr h="0">
                <a:tc>
                  <a:txBody>
                    <a:bodyPr/>
                    <a:lstStyle/>
                    <a:p>
                      <a:pPr algn="ctr">
                        <a:lnSpc>
                          <a:spcPct val="107000"/>
                        </a:lnSpc>
                        <a:spcAft>
                          <a:spcPts val="800"/>
                        </a:spcAft>
                      </a:pPr>
                      <a:r>
                        <a:rPr lang="fr-FR" sz="1100">
                          <a:effectLst/>
                        </a:rPr>
                        <a:t>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Intégration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3 jours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Pour réaliser l’intégration le développement doit être terminé</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ctr">
                        <a:lnSpc>
                          <a:spcPct val="107000"/>
                        </a:lnSpc>
                        <a:spcAft>
                          <a:spcPts val="800"/>
                        </a:spcAft>
                      </a:pPr>
                      <a:r>
                        <a:rPr lang="fr-FR" sz="1100">
                          <a:effectLst/>
                        </a:rPr>
                        <a:t>F</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Débogage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2 jours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Il se réalise après l’intégration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gn="ctr">
                        <a:lnSpc>
                          <a:spcPct val="107000"/>
                        </a:lnSpc>
                        <a:spcAft>
                          <a:spcPts val="800"/>
                        </a:spcAft>
                      </a:pPr>
                      <a:r>
                        <a:rPr lang="fr-FR" sz="1100">
                          <a:effectLst/>
                        </a:rPr>
                        <a:t>G</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Réalisation de la documentation technique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3 jours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La documentation technique peut commencer après l’intégration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ctr">
                        <a:lnSpc>
                          <a:spcPct val="107000"/>
                        </a:lnSpc>
                        <a:spcAft>
                          <a:spcPts val="800"/>
                        </a:spcAft>
                      </a:pPr>
                      <a:r>
                        <a:rPr lang="fr-FR" sz="1100">
                          <a:effectLst/>
                        </a:rPr>
                        <a:t>H</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dirty="0">
                          <a:effectLst/>
                        </a:rPr>
                        <a:t>Installation chez le client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a:effectLst/>
                        </a:rPr>
                        <a:t>2 jours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fr-FR" sz="1100" dirty="0">
                          <a:effectLst/>
                        </a:rPr>
                        <a:t>L’installation chez le client se réalise après le débogage. A la fin de cette installation la documentation doit être remise au client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8" name="Image 7"/>
          <p:cNvPicPr>
            <a:picLocks noChangeAspect="1"/>
          </p:cNvPicPr>
          <p:nvPr/>
        </p:nvPicPr>
        <p:blipFill rotWithShape="1">
          <a:blip r:embed="rId2"/>
          <a:srcRect l="9865" t="13333" r="46689" b="68529"/>
          <a:stretch/>
        </p:blipFill>
        <p:spPr>
          <a:xfrm>
            <a:off x="1523998" y="3461862"/>
            <a:ext cx="8621043" cy="2024538"/>
          </a:xfrm>
          <a:prstGeom prst="rect">
            <a:avLst/>
          </a:prstGeom>
        </p:spPr>
      </p:pic>
    </p:spTree>
    <p:extLst>
      <p:ext uri="{BB962C8B-B14F-4D97-AF65-F5344CB8AC3E}">
        <p14:creationId xmlns:p14="http://schemas.microsoft.com/office/powerpoint/2010/main" val="226131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95062" y="-99369"/>
            <a:ext cx="8171935" cy="646331"/>
          </a:xfrm>
          <a:prstGeom prst="rect">
            <a:avLst/>
          </a:prstGeom>
          <a:noFill/>
        </p:spPr>
        <p:txBody>
          <a:bodyPr wrap="square" rtlCol="0">
            <a:spAutoFit/>
          </a:bodyPr>
          <a:lstStyle/>
          <a:p>
            <a:r>
              <a:rPr lang="fr-FR" sz="3600" b="1" dirty="0"/>
              <a:t>Etape 3 : Le MPM</a:t>
            </a:r>
          </a:p>
        </p:txBody>
      </p:sp>
      <p:graphicFrame>
        <p:nvGraphicFramePr>
          <p:cNvPr id="3" name="Tableau 2"/>
          <p:cNvGraphicFramePr>
            <a:graphicFrameLocks noGrp="1"/>
          </p:cNvGraphicFramePr>
          <p:nvPr>
            <p:extLst>
              <p:ext uri="{D42A27DB-BD31-4B8C-83A1-F6EECF244321}">
                <p14:modId xmlns:p14="http://schemas.microsoft.com/office/powerpoint/2010/main" val="4028707515"/>
              </p:ext>
            </p:extLst>
          </p:nvPr>
        </p:nvGraphicFramePr>
        <p:xfrm>
          <a:off x="403310" y="882243"/>
          <a:ext cx="2768600" cy="1905000"/>
        </p:xfrm>
        <a:graphic>
          <a:graphicData uri="http://schemas.openxmlformats.org/drawingml/2006/table">
            <a:tbl>
              <a:tblPr firstRow="1" firstCol="1" bandRow="1">
                <a:tableStyleId>{21E4AEA4-8DFA-4A89-87EB-49C32662AFE0}</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tblGrid>
              <a:tr h="190500">
                <a:tc>
                  <a:txBody>
                    <a:bodyPr/>
                    <a:lstStyle/>
                    <a:p>
                      <a:pPr algn="ctr">
                        <a:lnSpc>
                          <a:spcPct val="107000"/>
                        </a:lnSpc>
                        <a:spcAft>
                          <a:spcPts val="0"/>
                        </a:spcAft>
                      </a:pPr>
                      <a:r>
                        <a:rPr lang="fr-FR" sz="1100">
                          <a:effectLst/>
                        </a:rPr>
                        <a:t>Taches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a:effectLst/>
                        </a:rPr>
                        <a:t>Durée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a:effectLst/>
                        </a:rPr>
                        <a:t>Taches précédentes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190500">
                <a:tc>
                  <a:txBody>
                    <a:bodyPr/>
                    <a:lstStyle/>
                    <a:p>
                      <a:pPr algn="ctr">
                        <a:lnSpc>
                          <a:spcPct val="107000"/>
                        </a:lnSpc>
                        <a:spcAft>
                          <a:spcPts val="0"/>
                        </a:spcAft>
                      </a:pPr>
                      <a:r>
                        <a:rPr lang="fr-FR" sz="1100">
                          <a:effectLst/>
                        </a:rPr>
                        <a:t>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a:effectLst/>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a:effectLst/>
                        </a:rPr>
                        <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190500">
                <a:tc>
                  <a:txBody>
                    <a:bodyPr/>
                    <a:lstStyle/>
                    <a:p>
                      <a:pPr algn="ctr">
                        <a:lnSpc>
                          <a:spcPct val="107000"/>
                        </a:lnSpc>
                        <a:spcAft>
                          <a:spcPts val="0"/>
                        </a:spcAft>
                      </a:pPr>
                      <a:r>
                        <a:rPr lang="fr-FR" sz="1100">
                          <a:effectLst/>
                        </a:rPr>
                        <a:t>B</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a:effectLst/>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a:effectLst/>
                        </a:rPr>
                        <a:t>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190500">
                <a:tc>
                  <a:txBody>
                    <a:bodyPr/>
                    <a:lstStyle/>
                    <a:p>
                      <a:pPr algn="ctr">
                        <a:lnSpc>
                          <a:spcPct val="107000"/>
                        </a:lnSpc>
                        <a:spcAft>
                          <a:spcPts val="0"/>
                        </a:spcAft>
                      </a:pPr>
                      <a:r>
                        <a:rPr lang="fr-FR" sz="1100">
                          <a:effectLst/>
                        </a:rPr>
                        <a:t>C</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a:effectLst/>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a:effectLst/>
                        </a:rPr>
                        <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190500">
                <a:tc>
                  <a:txBody>
                    <a:bodyPr/>
                    <a:lstStyle/>
                    <a:p>
                      <a:pPr algn="ctr">
                        <a:lnSpc>
                          <a:spcPct val="107000"/>
                        </a:lnSpc>
                        <a:spcAft>
                          <a:spcPts val="0"/>
                        </a:spcAft>
                      </a:pPr>
                      <a:r>
                        <a:rPr lang="fr-FR" sz="1100">
                          <a:effectLst/>
                        </a:rPr>
                        <a:t>D</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a:effectLst/>
                        </a:rPr>
                        <a:t>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a:effectLst/>
                        </a:rPr>
                        <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190500">
                <a:tc>
                  <a:txBody>
                    <a:bodyPr/>
                    <a:lstStyle/>
                    <a:p>
                      <a:pPr algn="ctr">
                        <a:lnSpc>
                          <a:spcPct val="107000"/>
                        </a:lnSpc>
                        <a:spcAft>
                          <a:spcPts val="0"/>
                        </a:spcAft>
                      </a:pPr>
                      <a:r>
                        <a:rPr lang="fr-FR" sz="1100">
                          <a:effectLst/>
                        </a:rPr>
                        <a:t>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a:effectLst/>
                        </a:rPr>
                        <a:t>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a:effectLst/>
                        </a:rPr>
                        <a:t>B - C -D</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190500">
                <a:tc>
                  <a:txBody>
                    <a:bodyPr/>
                    <a:lstStyle/>
                    <a:p>
                      <a:pPr algn="ctr">
                        <a:lnSpc>
                          <a:spcPct val="107000"/>
                        </a:lnSpc>
                        <a:spcAft>
                          <a:spcPts val="0"/>
                        </a:spcAft>
                      </a:pPr>
                      <a:r>
                        <a:rPr lang="fr-FR" sz="1100">
                          <a:effectLst/>
                        </a:rPr>
                        <a:t>F</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a:effectLst/>
                        </a:rPr>
                        <a:t>24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a:effectLst/>
                        </a:rPr>
                        <a:t>B -C</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190500">
                <a:tc>
                  <a:txBody>
                    <a:bodyPr/>
                    <a:lstStyle/>
                    <a:p>
                      <a:pPr algn="ctr">
                        <a:lnSpc>
                          <a:spcPct val="107000"/>
                        </a:lnSpc>
                        <a:spcAft>
                          <a:spcPts val="0"/>
                        </a:spcAft>
                      </a:pPr>
                      <a:r>
                        <a:rPr lang="fr-FR" sz="1100">
                          <a:effectLst/>
                        </a:rPr>
                        <a:t>G</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a:effectLst/>
                        </a:rPr>
                        <a:t>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a:effectLst/>
                        </a:rPr>
                        <a:t>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r h="190500">
                <a:tc>
                  <a:txBody>
                    <a:bodyPr/>
                    <a:lstStyle/>
                    <a:p>
                      <a:pPr algn="ctr">
                        <a:lnSpc>
                          <a:spcPct val="107000"/>
                        </a:lnSpc>
                        <a:spcAft>
                          <a:spcPts val="0"/>
                        </a:spcAft>
                      </a:pPr>
                      <a:r>
                        <a:rPr lang="fr-FR" sz="1100">
                          <a:effectLst/>
                        </a:rPr>
                        <a:t>H</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a:effectLst/>
                        </a:rPr>
                        <a:t>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a:effectLst/>
                        </a:rPr>
                        <a:t>E- G</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8"/>
                  </a:ext>
                </a:extLst>
              </a:tr>
              <a:tr h="190500">
                <a:tc>
                  <a:txBody>
                    <a:bodyPr/>
                    <a:lstStyle/>
                    <a:p>
                      <a:pPr algn="ctr">
                        <a:lnSpc>
                          <a:spcPct val="107000"/>
                        </a:lnSpc>
                        <a:spcAft>
                          <a:spcPts val="0"/>
                        </a:spcAft>
                      </a:pPr>
                      <a:r>
                        <a:rPr lang="fr-FR" sz="1100">
                          <a:effectLst/>
                        </a:rPr>
                        <a:t>I</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a:effectLst/>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dirty="0">
                          <a:effectLst/>
                        </a:rPr>
                        <a:t>F -H</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9"/>
                  </a:ext>
                </a:extLst>
              </a:tr>
            </a:tbl>
          </a:graphicData>
        </a:graphic>
      </p:graphicFrame>
      <p:sp>
        <p:nvSpPr>
          <p:cNvPr id="5" name="Rectangle 4"/>
          <p:cNvSpPr/>
          <p:nvPr/>
        </p:nvSpPr>
        <p:spPr>
          <a:xfrm>
            <a:off x="403310" y="4536219"/>
            <a:ext cx="7814658" cy="112075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nSpc>
                <a:spcPct val="107000"/>
              </a:lnSpc>
              <a:spcAft>
                <a:spcPts val="800"/>
              </a:spcAft>
            </a:pPr>
            <a:r>
              <a:rPr lang="fr-FR" dirty="0">
                <a:effectLst/>
                <a:latin typeface="Calibri" panose="020F0502020204030204" pitchFamily="34" charset="0"/>
                <a:ea typeface="Calibri" panose="020F0502020204030204" pitchFamily="34" charset="0"/>
                <a:cs typeface="Times New Roman" panose="02020603050405020304" pitchFamily="18" charset="0"/>
              </a:rPr>
              <a:t>La marge totale </a:t>
            </a:r>
          </a:p>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Elle indique le retard maximal que l’on peut accepter à l’exécution d’une tâche sans retarder le planning </a:t>
            </a:r>
          </a:p>
          <a:p>
            <a:pPr>
              <a:lnSpc>
                <a:spcPct val="107000"/>
              </a:lnSpc>
              <a:spcAft>
                <a:spcPts val="800"/>
              </a:spcAft>
            </a:pPr>
            <a:r>
              <a:rPr lang="fr-FR" dirty="0">
                <a:effectLst/>
                <a:latin typeface="Calibri" panose="020F0502020204030204" pitchFamily="34" charset="0"/>
                <a:ea typeface="Calibri" panose="020F0502020204030204" pitchFamily="34" charset="0"/>
                <a:cs typeface="Times New Roman" panose="02020603050405020304" pitchFamily="18" charset="0"/>
              </a:rPr>
              <a:t>Marge totale = Date de fin au plus tard - Date de fin au plus tôt</a:t>
            </a:r>
          </a:p>
        </p:txBody>
      </p:sp>
      <p:graphicFrame>
        <p:nvGraphicFramePr>
          <p:cNvPr id="12" name="Tableau 11"/>
          <p:cNvGraphicFramePr>
            <a:graphicFrameLocks noGrp="1"/>
          </p:cNvGraphicFramePr>
          <p:nvPr>
            <p:extLst>
              <p:ext uri="{D42A27DB-BD31-4B8C-83A1-F6EECF244321}">
                <p14:modId xmlns:p14="http://schemas.microsoft.com/office/powerpoint/2010/main" val="3060078341"/>
              </p:ext>
            </p:extLst>
          </p:nvPr>
        </p:nvGraphicFramePr>
        <p:xfrm>
          <a:off x="9102122" y="4449931"/>
          <a:ext cx="1524000" cy="1303338"/>
        </p:xfrm>
        <a:graphic>
          <a:graphicData uri="http://schemas.openxmlformats.org/drawingml/2006/table">
            <a:tbl>
              <a:tblPr firstRow="1" firstCol="1" bandRow="1">
                <a:tableStyleId>{21E4AEA4-8DFA-4A89-87EB-49C32662AFE0}</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190500">
                <a:tc>
                  <a:txBody>
                    <a:bodyPr/>
                    <a:lstStyle/>
                    <a:p>
                      <a:pPr algn="ctr">
                        <a:lnSpc>
                          <a:spcPct val="107000"/>
                        </a:lnSpc>
                        <a:spcAft>
                          <a:spcPts val="0"/>
                        </a:spcAft>
                      </a:pPr>
                      <a:r>
                        <a:rPr lang="fr-FR" sz="1100" dirty="0">
                          <a:effectLst/>
                        </a:rPr>
                        <a:t>Taches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dirty="0">
                          <a:effectLst/>
                        </a:rPr>
                        <a:t>Marge totale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190500">
                <a:tc>
                  <a:txBody>
                    <a:bodyPr/>
                    <a:lstStyle/>
                    <a:p>
                      <a:pPr algn="ctr">
                        <a:lnSpc>
                          <a:spcPct val="107000"/>
                        </a:lnSpc>
                        <a:spcAft>
                          <a:spcPts val="0"/>
                        </a:spcAft>
                      </a:pPr>
                      <a:r>
                        <a:rPr lang="fr-FR" sz="1100" dirty="0">
                          <a:effectLst/>
                        </a:rPr>
                        <a:t>C</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a:effectLst/>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190500">
                <a:tc>
                  <a:txBody>
                    <a:bodyPr/>
                    <a:lstStyle/>
                    <a:p>
                      <a:pPr algn="ctr">
                        <a:lnSpc>
                          <a:spcPct val="107000"/>
                        </a:lnSpc>
                        <a:spcAft>
                          <a:spcPts val="0"/>
                        </a:spcAft>
                      </a:pPr>
                      <a:r>
                        <a:rPr lang="fr-FR" sz="1100">
                          <a:effectLst/>
                        </a:rPr>
                        <a:t>D</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a:effectLst/>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190500">
                <a:tc>
                  <a:txBody>
                    <a:bodyPr/>
                    <a:lstStyle/>
                    <a:p>
                      <a:pPr algn="ctr">
                        <a:lnSpc>
                          <a:spcPct val="107000"/>
                        </a:lnSpc>
                        <a:spcAft>
                          <a:spcPts val="0"/>
                        </a:spcAft>
                      </a:pPr>
                      <a:r>
                        <a:rPr lang="fr-FR" sz="1100">
                          <a:effectLst/>
                        </a:rPr>
                        <a:t>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a:effectLst/>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190500">
                <a:tc>
                  <a:txBody>
                    <a:bodyPr/>
                    <a:lstStyle/>
                    <a:p>
                      <a:pPr algn="ctr">
                        <a:lnSpc>
                          <a:spcPct val="107000"/>
                        </a:lnSpc>
                        <a:spcAft>
                          <a:spcPts val="0"/>
                        </a:spcAft>
                      </a:pPr>
                      <a:r>
                        <a:rPr lang="fr-FR" sz="1100" dirty="0">
                          <a:effectLst/>
                        </a:rPr>
                        <a:t>G</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a:effectLst/>
                        </a:rPr>
                        <a:t>13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190500">
                <a:tc>
                  <a:txBody>
                    <a:bodyPr/>
                    <a:lstStyle/>
                    <a:p>
                      <a:pPr algn="ctr">
                        <a:lnSpc>
                          <a:spcPct val="107000"/>
                        </a:lnSpc>
                        <a:spcAft>
                          <a:spcPts val="0"/>
                        </a:spcAft>
                      </a:pPr>
                      <a:r>
                        <a:rPr lang="fr-FR" sz="1100">
                          <a:effectLst/>
                        </a:rPr>
                        <a:t>H</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dirty="0">
                          <a:effectLst/>
                        </a:rPr>
                        <a:t>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bl>
          </a:graphicData>
        </a:graphic>
      </p:graphicFrame>
      <p:pic>
        <p:nvPicPr>
          <p:cNvPr id="4" name="Image 3">
            <a:extLst>
              <a:ext uri="{FF2B5EF4-FFF2-40B4-BE49-F238E27FC236}">
                <a16:creationId xmlns:a16="http://schemas.microsoft.com/office/drawing/2014/main" id="{FCD2D199-14E9-4A8C-A99F-4AF876082C68}"/>
              </a:ext>
            </a:extLst>
          </p:cNvPr>
          <p:cNvPicPr>
            <a:picLocks noChangeAspect="1"/>
          </p:cNvPicPr>
          <p:nvPr/>
        </p:nvPicPr>
        <p:blipFill rotWithShape="1">
          <a:blip r:embed="rId2"/>
          <a:srcRect l="20092" t="51988" r="34358" b="18898"/>
          <a:stretch/>
        </p:blipFill>
        <p:spPr>
          <a:xfrm>
            <a:off x="3523442" y="1080973"/>
            <a:ext cx="8125447" cy="2921235"/>
          </a:xfrm>
          <a:prstGeom prst="rect">
            <a:avLst/>
          </a:prstGeom>
        </p:spPr>
      </p:pic>
    </p:spTree>
    <p:extLst>
      <p:ext uri="{BB962C8B-B14F-4D97-AF65-F5344CB8AC3E}">
        <p14:creationId xmlns:p14="http://schemas.microsoft.com/office/powerpoint/2010/main" val="333606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67265" y="115669"/>
            <a:ext cx="8171935" cy="646331"/>
          </a:xfrm>
          <a:prstGeom prst="rect">
            <a:avLst/>
          </a:prstGeom>
          <a:noFill/>
        </p:spPr>
        <p:txBody>
          <a:bodyPr wrap="square" rtlCol="0">
            <a:spAutoFit/>
          </a:bodyPr>
          <a:lstStyle/>
          <a:p>
            <a:r>
              <a:rPr lang="fr-FR" sz="3600" b="1" dirty="0"/>
              <a:t>Etape 4 : L’émergence du projet</a:t>
            </a:r>
          </a:p>
        </p:txBody>
      </p:sp>
      <p:sp>
        <p:nvSpPr>
          <p:cNvPr id="12" name="Rectangle 11"/>
          <p:cNvSpPr/>
          <p:nvPr/>
        </p:nvSpPr>
        <p:spPr>
          <a:xfrm>
            <a:off x="724929" y="969347"/>
            <a:ext cx="10420865" cy="685059"/>
          </a:xfrm>
          <a:prstGeom prst="rect">
            <a:avLst/>
          </a:prstGeom>
        </p:spPr>
        <p:txBody>
          <a:bodyPr wrap="square">
            <a:spAutoFit/>
          </a:bodyPr>
          <a:lstStyle/>
          <a:p>
            <a:pPr>
              <a:lnSpc>
                <a:spcPct val="107000"/>
              </a:lnSpc>
              <a:spcAft>
                <a:spcPts val="800"/>
              </a:spcAft>
            </a:pPr>
            <a:r>
              <a:rPr lang="fr-FR" dirty="0">
                <a:effectLst/>
                <a:latin typeface="Calibri" panose="020F0502020204030204" pitchFamily="34" charset="0"/>
                <a:ea typeface="Calibri" panose="020F0502020204030204" pitchFamily="34" charset="0"/>
                <a:cs typeface="Calibri" panose="020F0502020204030204" pitchFamily="34" charset="0"/>
              </a:rPr>
              <a:t>Cette étape constitue l'étape active de la démarche de projet en ce sens où elle concrétise la réalisation du projet.</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724928" y="1776953"/>
            <a:ext cx="10420865" cy="981423"/>
          </a:xfrm>
          <a:prstGeom prst="rect">
            <a:avLst/>
          </a:prstGeom>
        </p:spPr>
        <p:txBody>
          <a:bodyPr wrap="square">
            <a:spAutoFit/>
          </a:bodyPr>
          <a:lstStyle/>
          <a:p>
            <a:pPr>
              <a:lnSpc>
                <a:spcPct val="107000"/>
              </a:lnSpc>
              <a:spcAft>
                <a:spcPts val="800"/>
              </a:spcAft>
            </a:pPr>
            <a:r>
              <a:rPr lang="fr-FR" dirty="0">
                <a:effectLst/>
                <a:latin typeface="Calibri" panose="020F0502020204030204" pitchFamily="34" charset="0"/>
                <a:ea typeface="Calibri" panose="020F0502020204030204" pitchFamily="34" charset="0"/>
                <a:cs typeface="Calibri" panose="020F0502020204030204" pitchFamily="34" charset="0"/>
              </a:rPr>
              <a:t>A cette étape, un tableau de bord doit être réalisé. Il doit permettre  de regrouper, sur un même document, toutes les informations relatives à l'état d'avancement de la tâche ou du lot de tâches, ses dérives potentielles et les axes correcteurs à développer.</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840259" y="3045282"/>
            <a:ext cx="7825946" cy="388696"/>
          </a:xfrm>
          <a:prstGeom prst="rect">
            <a:avLst/>
          </a:prstGeom>
        </p:spPr>
        <p:txBody>
          <a:bodyPr wrap="square">
            <a:spAutoFit/>
          </a:bodyPr>
          <a:lstStyle/>
          <a:p>
            <a:pPr>
              <a:lnSpc>
                <a:spcPct val="107000"/>
              </a:lnSpc>
              <a:spcAft>
                <a:spcPts val="800"/>
              </a:spcAft>
            </a:pPr>
            <a:r>
              <a:rPr lang="fr-FR" dirty="0">
                <a:effectLst/>
                <a:latin typeface="Calibri" panose="020F0502020204030204" pitchFamily="34" charset="0"/>
                <a:ea typeface="Calibri" panose="020F0502020204030204" pitchFamily="34" charset="0"/>
                <a:cs typeface="Calibri" panose="020F0502020204030204" pitchFamily="34" charset="0"/>
              </a:rPr>
              <a:t>Quels sont les types d'information à retenir dans le tableau de bord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8" name="Tableau 17"/>
          <p:cNvGraphicFramePr>
            <a:graphicFrameLocks noGrp="1"/>
          </p:cNvGraphicFramePr>
          <p:nvPr>
            <p:extLst>
              <p:ext uri="{D42A27DB-BD31-4B8C-83A1-F6EECF244321}">
                <p14:modId xmlns:p14="http://schemas.microsoft.com/office/powerpoint/2010/main" val="2564811288"/>
              </p:ext>
            </p:extLst>
          </p:nvPr>
        </p:nvGraphicFramePr>
        <p:xfrm>
          <a:off x="840259" y="3566984"/>
          <a:ext cx="8600302" cy="2733873"/>
        </p:xfrm>
        <a:graphic>
          <a:graphicData uri="http://schemas.openxmlformats.org/drawingml/2006/table">
            <a:tbl>
              <a:tblPr firstRow="1" firstCol="1" bandRow="1">
                <a:tableStyleId>{21E4AEA4-8DFA-4A89-87EB-49C32662AFE0}</a:tableStyleId>
              </a:tblPr>
              <a:tblGrid>
                <a:gridCol w="2149600">
                  <a:extLst>
                    <a:ext uri="{9D8B030D-6E8A-4147-A177-3AD203B41FA5}">
                      <a16:colId xmlns:a16="http://schemas.microsoft.com/office/drawing/2014/main" val="20000"/>
                    </a:ext>
                  </a:extLst>
                </a:gridCol>
                <a:gridCol w="2149600">
                  <a:extLst>
                    <a:ext uri="{9D8B030D-6E8A-4147-A177-3AD203B41FA5}">
                      <a16:colId xmlns:a16="http://schemas.microsoft.com/office/drawing/2014/main" val="20001"/>
                    </a:ext>
                  </a:extLst>
                </a:gridCol>
                <a:gridCol w="2150551">
                  <a:extLst>
                    <a:ext uri="{9D8B030D-6E8A-4147-A177-3AD203B41FA5}">
                      <a16:colId xmlns:a16="http://schemas.microsoft.com/office/drawing/2014/main" val="20002"/>
                    </a:ext>
                  </a:extLst>
                </a:gridCol>
                <a:gridCol w="2150551">
                  <a:extLst>
                    <a:ext uri="{9D8B030D-6E8A-4147-A177-3AD203B41FA5}">
                      <a16:colId xmlns:a16="http://schemas.microsoft.com/office/drawing/2014/main" val="20003"/>
                    </a:ext>
                  </a:extLst>
                </a:gridCol>
              </a:tblGrid>
              <a:tr h="492011">
                <a:tc>
                  <a:txBody>
                    <a:bodyPr/>
                    <a:lstStyle/>
                    <a:p>
                      <a:pPr>
                        <a:lnSpc>
                          <a:spcPct val="107000"/>
                        </a:lnSpc>
                        <a:spcAft>
                          <a:spcPts val="0"/>
                        </a:spcAft>
                      </a:pPr>
                      <a:r>
                        <a:rPr lang="fr-FR" sz="1400" dirty="0">
                          <a:effectLst/>
                        </a:rPr>
                        <a:t>Types d’informations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400">
                          <a:effectLst/>
                        </a:rPr>
                        <a:t>Informations de base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400">
                          <a:effectLst/>
                        </a:rPr>
                        <a:t>Informations d'avancement</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400">
                          <a:effectLst/>
                        </a:rPr>
                        <a:t>Informations prévisionnelles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43578">
                <a:tc>
                  <a:txBody>
                    <a:bodyPr/>
                    <a:lstStyle/>
                    <a:p>
                      <a:pPr>
                        <a:lnSpc>
                          <a:spcPct val="107000"/>
                        </a:lnSpc>
                        <a:spcAft>
                          <a:spcPts val="0"/>
                        </a:spcAft>
                      </a:pPr>
                      <a:r>
                        <a:rPr lang="fr-FR" sz="1400">
                          <a:effectLst/>
                        </a:rPr>
                        <a:t>Questions à se poser</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400">
                          <a:effectLst/>
                        </a:rPr>
                        <a:t>"Où on désire aller"</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400">
                          <a:effectLst/>
                        </a:rPr>
                        <a:t>"Où on en est"</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400">
                          <a:effectLst/>
                        </a:rPr>
                        <a:t>"Où on va si on continu"</a:t>
                      </a:r>
                    </a:p>
                    <a:p>
                      <a:pPr algn="ctr">
                        <a:lnSpc>
                          <a:spcPct val="107000"/>
                        </a:lnSpc>
                        <a:spcAft>
                          <a:spcPts val="0"/>
                        </a:spcAft>
                      </a:pPr>
                      <a:r>
                        <a:rPr lang="fr-FR" sz="1400">
                          <a:effectLst/>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498284">
                <a:tc>
                  <a:txBody>
                    <a:bodyPr/>
                    <a:lstStyle/>
                    <a:p>
                      <a:pPr>
                        <a:lnSpc>
                          <a:spcPct val="107000"/>
                        </a:lnSpc>
                        <a:spcAft>
                          <a:spcPts val="0"/>
                        </a:spcAft>
                      </a:pPr>
                      <a:r>
                        <a:rPr lang="fr-FR" sz="1400" dirty="0">
                          <a:effectLst/>
                        </a:rPr>
                        <a:t>Description du contenu</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400">
                          <a:effectLst/>
                        </a:rPr>
                        <a:t>Ordre spécifiant ce qu'il faut faire, mais théoriques.</a:t>
                      </a:r>
                    </a:p>
                    <a:p>
                      <a:pPr algn="ctr">
                        <a:lnSpc>
                          <a:spcPct val="107000"/>
                        </a:lnSpc>
                        <a:spcAft>
                          <a:spcPts val="0"/>
                        </a:spcAft>
                      </a:pPr>
                      <a:r>
                        <a:rPr lang="fr-FR" sz="1400">
                          <a:effectLst/>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400">
                          <a:effectLst/>
                        </a:rPr>
                        <a:t>Constat d'avancement, mais information de nature passive</a:t>
                      </a:r>
                    </a:p>
                    <a:p>
                      <a:pPr algn="ctr">
                        <a:lnSpc>
                          <a:spcPct val="107000"/>
                        </a:lnSpc>
                        <a:spcAft>
                          <a:spcPts val="0"/>
                        </a:spcAft>
                      </a:pPr>
                      <a:r>
                        <a:rPr lang="fr-FR" sz="1400">
                          <a:effectLst/>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400" dirty="0">
                          <a:effectLst/>
                        </a:rPr>
                        <a:t>Elles rapprochent de la réalité et du terrain elles servent directement au pilotage du projet</a:t>
                      </a:r>
                    </a:p>
                    <a:p>
                      <a:pPr algn="ctr">
                        <a:lnSpc>
                          <a:spcPct val="107000"/>
                        </a:lnSpc>
                        <a:spcAft>
                          <a:spcPts val="0"/>
                        </a:spcAft>
                      </a:pPr>
                      <a:r>
                        <a:rPr lang="fr-FR" sz="1400" dirty="0">
                          <a:effectLst/>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0321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67265" y="115669"/>
            <a:ext cx="8171935" cy="646331"/>
          </a:xfrm>
          <a:prstGeom prst="rect">
            <a:avLst/>
          </a:prstGeom>
          <a:noFill/>
        </p:spPr>
        <p:txBody>
          <a:bodyPr wrap="square" rtlCol="0">
            <a:spAutoFit/>
          </a:bodyPr>
          <a:lstStyle/>
          <a:p>
            <a:r>
              <a:rPr lang="fr-FR" sz="3600" b="1" dirty="0"/>
              <a:t>Etape 5 : La terminaison  du projet</a:t>
            </a:r>
          </a:p>
        </p:txBody>
      </p:sp>
      <p:pic>
        <p:nvPicPr>
          <p:cNvPr id="7" name="Image 6"/>
          <p:cNvPicPr/>
          <p:nvPr/>
        </p:nvPicPr>
        <p:blipFill rotWithShape="1">
          <a:blip r:embed="rId2"/>
          <a:srcRect l="36696" t="24185" r="29554" b="45208"/>
          <a:stretch/>
        </p:blipFill>
        <p:spPr bwMode="auto">
          <a:xfrm>
            <a:off x="6894496" y="564372"/>
            <a:ext cx="5125085" cy="2614295"/>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304799" y="1127128"/>
            <a:ext cx="6096000" cy="2441694"/>
          </a:xfrm>
          <a:prstGeom prst="rect">
            <a:avLst/>
          </a:prstGeom>
        </p:spPr>
        <p:txBody>
          <a:bodyPr>
            <a:spAutoFit/>
          </a:bodyPr>
          <a:lstStyle/>
          <a:p>
            <a:pPr marL="152400" marR="152400" algn="just">
              <a:spcBef>
                <a:spcPts val="240"/>
              </a:spcBef>
              <a:spcAft>
                <a:spcPts val="840"/>
              </a:spcAft>
            </a:pPr>
            <a:r>
              <a:rPr lang="fr-FR" dirty="0">
                <a:solidFill>
                  <a:srgbClr val="000000"/>
                </a:solidFill>
                <a:effectLst/>
                <a:latin typeface="Calibri" panose="020F0502020204030204" pitchFamily="34" charset="0"/>
                <a:ea typeface="Times New Roman" panose="02020603050405020304" pitchFamily="18" charset="0"/>
              </a:rPr>
              <a:t>Un bilan effectué lorsque le projet est terminé permet de comparer trois états :</a:t>
            </a:r>
            <a:endParaRPr lang="fr-FR" sz="2000" dirty="0">
              <a:effectLst/>
              <a:latin typeface="Times New Roman" panose="02020603050405020304" pitchFamily="18" charset="0"/>
              <a:ea typeface="Times New Roman" panose="02020603050405020304" pitchFamily="18" charset="0"/>
            </a:endParaRPr>
          </a:p>
          <a:p>
            <a:pPr marL="342900" marR="151130" lvl="0" indent="-342900" algn="just">
              <a:buSzPts val="1000"/>
              <a:buFont typeface="Symbol" panose="05050102010706020507" pitchFamily="18" charset="2"/>
              <a:buChar char=""/>
              <a:tabLst>
                <a:tab pos="457200" algn="l"/>
              </a:tabLst>
            </a:pPr>
            <a:r>
              <a:rPr lang="fr-FR" dirty="0">
                <a:solidFill>
                  <a:srgbClr val="000000"/>
                </a:solidFill>
                <a:effectLst/>
                <a:latin typeface="Calibri" panose="020F0502020204030204" pitchFamily="34" charset="0"/>
                <a:ea typeface="Times New Roman" panose="02020603050405020304" pitchFamily="18" charset="0"/>
              </a:rPr>
              <a:t>La situation de départ insatisfaisante (le besoin) ;</a:t>
            </a:r>
            <a:endParaRPr lang="fr-FR" sz="2000" dirty="0">
              <a:effectLst/>
              <a:latin typeface="Times New Roman" panose="02020603050405020304" pitchFamily="18" charset="0"/>
              <a:ea typeface="Times New Roman" panose="02020603050405020304" pitchFamily="18" charset="0"/>
            </a:endParaRPr>
          </a:p>
          <a:p>
            <a:pPr marL="342900" marR="151130" lvl="0" indent="-342900" algn="just">
              <a:buSzPts val="1000"/>
              <a:buFont typeface="Symbol" panose="05050102010706020507" pitchFamily="18" charset="2"/>
              <a:buChar char=""/>
              <a:tabLst>
                <a:tab pos="457200" algn="l"/>
              </a:tabLst>
            </a:pPr>
            <a:r>
              <a:rPr lang="fr-FR" dirty="0">
                <a:solidFill>
                  <a:srgbClr val="000000"/>
                </a:solidFill>
                <a:effectLst/>
                <a:latin typeface="Calibri" panose="020F0502020204030204" pitchFamily="34" charset="0"/>
                <a:ea typeface="Times New Roman" panose="02020603050405020304" pitchFamily="18" charset="0"/>
              </a:rPr>
              <a:t>La situation satisfaisante projetée (les objectifs fixés) ;</a:t>
            </a:r>
            <a:endParaRPr lang="fr-FR" sz="2000" dirty="0">
              <a:effectLst/>
              <a:latin typeface="Times New Roman" panose="02020603050405020304" pitchFamily="18" charset="0"/>
              <a:ea typeface="Times New Roman" panose="02020603050405020304" pitchFamily="18" charset="0"/>
            </a:endParaRPr>
          </a:p>
          <a:p>
            <a:pPr marL="342900" marR="151130" lvl="0" indent="-342900" algn="just">
              <a:buSzPts val="1000"/>
              <a:buFont typeface="Symbol" panose="05050102010706020507" pitchFamily="18" charset="2"/>
              <a:buChar char=""/>
              <a:tabLst>
                <a:tab pos="457200" algn="l"/>
              </a:tabLst>
            </a:pPr>
            <a:r>
              <a:rPr lang="fr-FR" dirty="0">
                <a:solidFill>
                  <a:srgbClr val="000000"/>
                </a:solidFill>
                <a:effectLst/>
                <a:latin typeface="Calibri" panose="020F0502020204030204" pitchFamily="34" charset="0"/>
                <a:ea typeface="Times New Roman" panose="02020603050405020304" pitchFamily="18" charset="0"/>
              </a:rPr>
              <a:t>La situation atteinte (les résultats).</a:t>
            </a:r>
          </a:p>
          <a:p>
            <a:pPr marR="151130" lvl="0" algn="just">
              <a:buSzPts val="1000"/>
              <a:tabLst>
                <a:tab pos="457200" algn="l"/>
              </a:tabLst>
            </a:pPr>
            <a:endParaRPr lang="fr-FR" sz="2000" dirty="0">
              <a:effectLst/>
              <a:latin typeface="Times New Roman" panose="02020603050405020304" pitchFamily="18" charset="0"/>
              <a:ea typeface="Times New Roman" panose="02020603050405020304" pitchFamily="18" charset="0"/>
            </a:endParaRPr>
          </a:p>
          <a:p>
            <a:pPr marL="152400" marR="152400" algn="just"/>
            <a:r>
              <a:rPr lang="fr-FR" u="sng" dirty="0">
                <a:solidFill>
                  <a:srgbClr val="000000"/>
                </a:solidFill>
                <a:effectLst/>
                <a:latin typeface="Calibri" panose="020F0502020204030204" pitchFamily="34" charset="0"/>
                <a:ea typeface="Times New Roman" panose="02020603050405020304" pitchFamily="18" charset="0"/>
              </a:rPr>
              <a:t>La réussite du projet est effective si la situation atteinte est proche de la situation satisfaisante.</a:t>
            </a:r>
            <a:endParaRPr lang="fr-FR" sz="20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1944129" y="4000927"/>
            <a:ext cx="9061622" cy="2269467"/>
          </a:xfrm>
          <a:prstGeom prst="rect">
            <a:avLst/>
          </a:prstGeom>
        </p:spPr>
        <p:txBody>
          <a:bodyPr wrap="square">
            <a:spAutoFit/>
          </a:bodyPr>
          <a:lstStyle/>
          <a:p>
            <a:pPr>
              <a:lnSpc>
                <a:spcPct val="107000"/>
              </a:lnSpc>
              <a:spcAft>
                <a:spcPts val="800"/>
              </a:spcAft>
            </a:pPr>
            <a:r>
              <a:rPr lang="fr-FR" dirty="0">
                <a:effectLst/>
                <a:latin typeface="Calibri" panose="020F0502020204030204" pitchFamily="34" charset="0"/>
                <a:ea typeface="Calibri" panose="020F0502020204030204" pitchFamily="34" charset="0"/>
                <a:cs typeface="Calibri" panose="020F0502020204030204" pitchFamily="34" charset="0"/>
              </a:rPr>
              <a:t>Le dossier de capitalisation reprend différents éléments dont les suivants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fr-FR" dirty="0">
                <a:effectLst/>
                <a:latin typeface="Calibri" panose="020F0502020204030204" pitchFamily="34" charset="0"/>
                <a:ea typeface="Calibri" panose="020F0502020204030204" pitchFamily="34" charset="0"/>
                <a:cs typeface="Calibri" panose="020F0502020204030204" pitchFamily="34" charset="0"/>
              </a:rPr>
              <a:t>Le déroulement du projet,</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fr-FR" dirty="0">
                <a:effectLst/>
                <a:latin typeface="Calibri" panose="020F0502020204030204" pitchFamily="34" charset="0"/>
                <a:ea typeface="Calibri" panose="020F0502020204030204" pitchFamily="34" charset="0"/>
                <a:cs typeface="Calibri" panose="020F0502020204030204" pitchFamily="34" charset="0"/>
              </a:rPr>
              <a:t>Les réussites du projet : pourquoi et comment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fr-FR" dirty="0">
                <a:effectLst/>
                <a:latin typeface="Calibri" panose="020F0502020204030204" pitchFamily="34" charset="0"/>
                <a:ea typeface="Calibri" panose="020F0502020204030204" pitchFamily="34" charset="0"/>
                <a:cs typeface="Calibri" panose="020F0502020204030204" pitchFamily="34" charset="0"/>
              </a:rPr>
              <a:t>L'analyse des problèmes rencontrés, pourquoi, quel moyens de traitement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fr-FR" dirty="0">
                <a:effectLst/>
                <a:latin typeface="Calibri" panose="020F0502020204030204" pitchFamily="34" charset="0"/>
                <a:ea typeface="Calibri" panose="020F0502020204030204" pitchFamily="34" charset="0"/>
                <a:cs typeface="Calibri" panose="020F0502020204030204" pitchFamily="34" charset="0"/>
              </a:rPr>
              <a:t>Les résultats obtenus et la comparaison de ces résultats avec les attendus initiaux</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fr-FR" dirty="0">
                <a:effectLst/>
                <a:latin typeface="Calibri" panose="020F0502020204030204" pitchFamily="34" charset="0"/>
                <a:ea typeface="Calibri" panose="020F0502020204030204" pitchFamily="34" charset="0"/>
                <a:cs typeface="Calibri" panose="020F0502020204030204" pitchFamily="34" charset="0"/>
              </a:rPr>
              <a:t>Des recommandations</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r-FR" dirty="0">
                <a:effectLst/>
                <a:latin typeface="Calibri" panose="020F0502020204030204" pitchFamily="34" charset="0"/>
                <a:ea typeface="Calibri" panose="020F0502020204030204" pitchFamily="34" charset="0"/>
                <a:cs typeface="Calibri" panose="020F0502020204030204" pitchFamily="34" charset="0"/>
              </a:rPr>
              <a:t>Les principales suggestions d'amélioration</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396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89221" y="2247906"/>
            <a:ext cx="9144000" cy="674473"/>
          </a:xfrm>
        </p:spPr>
        <p:txBody>
          <a:bodyPr>
            <a:normAutofit fontScale="90000"/>
          </a:bodyPr>
          <a:lstStyle/>
          <a:p>
            <a:pPr algn="l"/>
            <a:r>
              <a:rPr lang="fr-FR" sz="2800" b="1" dirty="0">
                <a:latin typeface="+mn-lt"/>
              </a:rPr>
              <a:t>Organisations (4 séances)</a:t>
            </a:r>
            <a:br>
              <a:rPr lang="fr-FR" sz="2800" dirty="0"/>
            </a:br>
            <a:br>
              <a:rPr lang="fr-FR" sz="2800" dirty="0"/>
            </a:br>
            <a:br>
              <a:rPr lang="fr-FR" sz="2800" dirty="0"/>
            </a:br>
            <a:br>
              <a:rPr lang="fr-FR" sz="2800" dirty="0"/>
            </a:br>
            <a:br>
              <a:rPr lang="fr-FR" sz="2800" dirty="0"/>
            </a:br>
            <a:endParaRPr lang="fr-FR" sz="2800" dirty="0"/>
          </a:p>
        </p:txBody>
      </p:sp>
      <p:sp>
        <p:nvSpPr>
          <p:cNvPr id="5" name="ZoneTexte 4"/>
          <p:cNvSpPr txBox="1"/>
          <p:nvPr/>
        </p:nvSpPr>
        <p:spPr>
          <a:xfrm>
            <a:off x="1210962" y="1468901"/>
            <a:ext cx="9349946" cy="646331"/>
          </a:xfrm>
          <a:prstGeom prst="rect">
            <a:avLst/>
          </a:prstGeom>
          <a:noFill/>
        </p:spPr>
        <p:txBody>
          <a:bodyPr wrap="square" rtlCol="0">
            <a:spAutoFit/>
          </a:bodyPr>
          <a:lstStyle/>
          <a:p>
            <a:pPr marL="285750" indent="-285750">
              <a:buFont typeface="Arial" panose="020B0604020202020204" pitchFamily="34" charset="0"/>
              <a:buChar char="•"/>
            </a:pPr>
            <a:r>
              <a:rPr lang="fr-FR" dirty="0"/>
              <a:t>Définir les 5 étapes de la gestion de projet.</a:t>
            </a:r>
            <a:br>
              <a:rPr lang="fr-FR" dirty="0"/>
            </a:br>
            <a:endParaRPr lang="fr-FR" dirty="0"/>
          </a:p>
        </p:txBody>
      </p:sp>
      <p:sp>
        <p:nvSpPr>
          <p:cNvPr id="6" name="ZoneTexte 5"/>
          <p:cNvSpPr txBox="1"/>
          <p:nvPr/>
        </p:nvSpPr>
        <p:spPr>
          <a:xfrm>
            <a:off x="1186248" y="2247906"/>
            <a:ext cx="9349946" cy="923330"/>
          </a:xfrm>
          <a:prstGeom prst="rect">
            <a:avLst/>
          </a:prstGeom>
          <a:noFill/>
        </p:spPr>
        <p:txBody>
          <a:bodyPr wrap="square" rtlCol="0">
            <a:spAutoFit/>
          </a:bodyPr>
          <a:lstStyle/>
          <a:p>
            <a:pPr marL="285750" indent="-285750">
              <a:buFont typeface="Arial" panose="020B0604020202020204" pitchFamily="34" charset="0"/>
              <a:buChar char="•"/>
            </a:pPr>
            <a:r>
              <a:rPr lang="fr-FR" dirty="0"/>
              <a:t>Mettre en œuvre les outils de planification d’un projet</a:t>
            </a:r>
            <a:br>
              <a:rPr lang="fr-FR" dirty="0"/>
            </a:br>
            <a:br>
              <a:rPr lang="fr-FR" dirty="0"/>
            </a:br>
            <a:endParaRPr lang="fr-FR" dirty="0"/>
          </a:p>
        </p:txBody>
      </p:sp>
      <p:sp>
        <p:nvSpPr>
          <p:cNvPr id="7" name="ZoneTexte 6"/>
          <p:cNvSpPr txBox="1"/>
          <p:nvPr/>
        </p:nvSpPr>
        <p:spPr>
          <a:xfrm>
            <a:off x="1210962" y="3886180"/>
            <a:ext cx="9349946" cy="1200329"/>
          </a:xfrm>
          <a:prstGeom prst="rect">
            <a:avLst/>
          </a:prstGeom>
          <a:noFill/>
        </p:spPr>
        <p:txBody>
          <a:bodyPr wrap="square" rtlCol="0">
            <a:spAutoFit/>
          </a:bodyPr>
          <a:lstStyle/>
          <a:p>
            <a:pPr marL="285750" indent="-285750">
              <a:buFont typeface="Arial" panose="020B0604020202020204" pitchFamily="34" charset="0"/>
              <a:buChar char="•"/>
            </a:pPr>
            <a:r>
              <a:rPr lang="fr-FR" dirty="0"/>
              <a:t>Outils informatiques</a:t>
            </a:r>
          </a:p>
          <a:p>
            <a:pPr marL="742950" lvl="1" indent="-285750">
              <a:buFont typeface="Arial" panose="020B0604020202020204" pitchFamily="34" charset="0"/>
              <a:buChar char="•"/>
            </a:pPr>
            <a:r>
              <a:rPr lang="fr-FR" dirty="0"/>
              <a:t>GANTT Project</a:t>
            </a:r>
          </a:p>
          <a:p>
            <a:pPr marL="742950" lvl="1" indent="-285750">
              <a:buFont typeface="Arial" panose="020B0604020202020204" pitchFamily="34" charset="0"/>
              <a:buChar char="•"/>
            </a:pPr>
            <a:r>
              <a:rPr lang="fr-FR" dirty="0"/>
              <a:t>Tableaux de bord : Excel</a:t>
            </a:r>
            <a:br>
              <a:rPr lang="fr-FR" dirty="0"/>
            </a:br>
            <a:endParaRPr lang="fr-FR" dirty="0"/>
          </a:p>
        </p:txBody>
      </p:sp>
      <p:sp>
        <p:nvSpPr>
          <p:cNvPr id="10" name="ZoneTexte 9">
            <a:extLst>
              <a:ext uri="{FF2B5EF4-FFF2-40B4-BE49-F238E27FC236}">
                <a16:creationId xmlns:a16="http://schemas.microsoft.com/office/drawing/2014/main" id="{FDB4B165-D330-4EE2-BB42-112D4094FE5C}"/>
              </a:ext>
            </a:extLst>
          </p:cNvPr>
          <p:cNvSpPr txBox="1"/>
          <p:nvPr/>
        </p:nvSpPr>
        <p:spPr>
          <a:xfrm>
            <a:off x="1186248" y="3119244"/>
            <a:ext cx="9349946" cy="369332"/>
          </a:xfrm>
          <a:prstGeom prst="rect">
            <a:avLst/>
          </a:prstGeom>
          <a:noFill/>
        </p:spPr>
        <p:txBody>
          <a:bodyPr wrap="square" rtlCol="0">
            <a:spAutoFit/>
          </a:bodyPr>
          <a:lstStyle/>
          <a:p>
            <a:pPr marL="285750" indent="-285750">
              <a:buFont typeface="Arial" panose="020B0604020202020204" pitchFamily="34" charset="0"/>
              <a:buChar char="•"/>
            </a:pPr>
            <a:r>
              <a:rPr lang="fr-FR" dirty="0"/>
              <a:t>Analyser les résultats du projet : Tableau de bord</a:t>
            </a:r>
          </a:p>
        </p:txBody>
      </p:sp>
    </p:spTree>
    <p:extLst>
      <p:ext uri="{BB962C8B-B14F-4D97-AF65-F5344CB8AC3E}">
        <p14:creationId xmlns:p14="http://schemas.microsoft.com/office/powerpoint/2010/main" val="342605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89221" y="2247906"/>
            <a:ext cx="9144000" cy="674473"/>
          </a:xfrm>
        </p:spPr>
        <p:txBody>
          <a:bodyPr>
            <a:normAutofit fontScale="90000"/>
          </a:bodyPr>
          <a:lstStyle/>
          <a:p>
            <a:pPr algn="l"/>
            <a:r>
              <a:rPr lang="fr-FR" sz="2800" b="1" dirty="0">
                <a:latin typeface="+mn-lt"/>
              </a:rPr>
              <a:t>Objectifs</a:t>
            </a:r>
            <a:br>
              <a:rPr lang="fr-FR" sz="2800" dirty="0"/>
            </a:br>
            <a:br>
              <a:rPr lang="fr-FR" sz="2800" dirty="0"/>
            </a:br>
            <a:br>
              <a:rPr lang="fr-FR" sz="2800" dirty="0"/>
            </a:br>
            <a:br>
              <a:rPr lang="fr-FR" sz="2800" dirty="0"/>
            </a:br>
            <a:br>
              <a:rPr lang="fr-FR" sz="2800" dirty="0"/>
            </a:br>
            <a:endParaRPr lang="fr-FR" sz="2800" dirty="0"/>
          </a:p>
        </p:txBody>
      </p:sp>
      <p:sp>
        <p:nvSpPr>
          <p:cNvPr id="5" name="ZoneTexte 4"/>
          <p:cNvSpPr txBox="1"/>
          <p:nvPr/>
        </p:nvSpPr>
        <p:spPr>
          <a:xfrm>
            <a:off x="1210962" y="1468901"/>
            <a:ext cx="9349946" cy="923330"/>
          </a:xfrm>
          <a:prstGeom prst="rect">
            <a:avLst/>
          </a:prstGeom>
          <a:noFill/>
        </p:spPr>
        <p:txBody>
          <a:bodyPr wrap="square" rtlCol="0">
            <a:spAutoFit/>
          </a:bodyPr>
          <a:lstStyle/>
          <a:p>
            <a:pPr marL="285750" indent="-285750">
              <a:buFont typeface="Arial" panose="020B0604020202020204" pitchFamily="34" charset="0"/>
              <a:buChar char="•"/>
            </a:pPr>
            <a:r>
              <a:rPr lang="fr-FR" dirty="0"/>
              <a:t>Acquérir les méthodes et les outils fondamentaux de la gestion de projet pour piloter un projet avec succès et se doter d'une boîte à outils.</a:t>
            </a:r>
            <a:br>
              <a:rPr lang="fr-FR" dirty="0"/>
            </a:br>
            <a:endParaRPr lang="fr-FR" dirty="0"/>
          </a:p>
        </p:txBody>
      </p:sp>
      <p:sp>
        <p:nvSpPr>
          <p:cNvPr id="6" name="ZoneTexte 5"/>
          <p:cNvSpPr txBox="1"/>
          <p:nvPr/>
        </p:nvSpPr>
        <p:spPr>
          <a:xfrm>
            <a:off x="1210962" y="2423303"/>
            <a:ext cx="9349946" cy="923330"/>
          </a:xfrm>
          <a:prstGeom prst="rect">
            <a:avLst/>
          </a:prstGeom>
          <a:noFill/>
        </p:spPr>
        <p:txBody>
          <a:bodyPr wrap="square" rtlCol="0">
            <a:spAutoFit/>
          </a:bodyPr>
          <a:lstStyle/>
          <a:p>
            <a:pPr marL="285750" indent="-285750">
              <a:buFont typeface="Arial" panose="020B0604020202020204" pitchFamily="34" charset="0"/>
              <a:buChar char="•"/>
            </a:pPr>
            <a:r>
              <a:rPr lang="fr-FR" dirty="0"/>
              <a:t>S'approprier les notions clés de la gestion de projet ;</a:t>
            </a:r>
            <a:br>
              <a:rPr lang="fr-FR" dirty="0"/>
            </a:br>
            <a:br>
              <a:rPr lang="fr-FR" dirty="0"/>
            </a:br>
            <a:endParaRPr lang="fr-FR" dirty="0"/>
          </a:p>
        </p:txBody>
      </p:sp>
      <p:sp>
        <p:nvSpPr>
          <p:cNvPr id="7" name="ZoneTexte 6"/>
          <p:cNvSpPr txBox="1"/>
          <p:nvPr/>
        </p:nvSpPr>
        <p:spPr>
          <a:xfrm>
            <a:off x="1289221" y="3315729"/>
            <a:ext cx="9349946" cy="646331"/>
          </a:xfrm>
          <a:prstGeom prst="rect">
            <a:avLst/>
          </a:prstGeom>
          <a:noFill/>
        </p:spPr>
        <p:txBody>
          <a:bodyPr wrap="square" rtlCol="0">
            <a:spAutoFit/>
          </a:bodyPr>
          <a:lstStyle/>
          <a:p>
            <a:pPr marL="285750" indent="-285750">
              <a:buFont typeface="Arial" panose="020B0604020202020204" pitchFamily="34" charset="0"/>
              <a:buChar char="•"/>
            </a:pPr>
            <a:r>
              <a:rPr lang="fr-FR" dirty="0"/>
              <a:t>Identifier les étapes clés d'un projet et le processus de mise en œuvre ;</a:t>
            </a:r>
            <a:br>
              <a:rPr lang="fr-FR" dirty="0"/>
            </a:br>
            <a:endParaRPr lang="fr-FR" dirty="0"/>
          </a:p>
        </p:txBody>
      </p:sp>
      <p:sp>
        <p:nvSpPr>
          <p:cNvPr id="8" name="ZoneTexte 7"/>
          <p:cNvSpPr txBox="1"/>
          <p:nvPr/>
        </p:nvSpPr>
        <p:spPr>
          <a:xfrm>
            <a:off x="1289221" y="4301535"/>
            <a:ext cx="9349946" cy="646331"/>
          </a:xfrm>
          <a:prstGeom prst="rect">
            <a:avLst/>
          </a:prstGeom>
          <a:noFill/>
        </p:spPr>
        <p:txBody>
          <a:bodyPr wrap="square" rtlCol="0">
            <a:spAutoFit/>
          </a:bodyPr>
          <a:lstStyle/>
          <a:p>
            <a:pPr marL="285750" indent="-285750">
              <a:buFont typeface="Arial" panose="020B0604020202020204" pitchFamily="34" charset="0"/>
              <a:buChar char="•"/>
            </a:pPr>
            <a:r>
              <a:rPr lang="fr-FR" dirty="0"/>
              <a:t>Conduire un projet en mettant en œuvre une méthode et des outils opérationnels ;</a:t>
            </a:r>
            <a:br>
              <a:rPr lang="fr-FR" dirty="0"/>
            </a:br>
            <a:endParaRPr lang="fr-FR" dirty="0"/>
          </a:p>
        </p:txBody>
      </p:sp>
      <p:sp>
        <p:nvSpPr>
          <p:cNvPr id="9" name="ZoneTexte 8"/>
          <p:cNvSpPr txBox="1"/>
          <p:nvPr/>
        </p:nvSpPr>
        <p:spPr>
          <a:xfrm>
            <a:off x="1886465" y="5049795"/>
            <a:ext cx="8097794"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fr-FR" dirty="0">
                <a:solidFill>
                  <a:schemeClr val="tx1"/>
                </a:solidFill>
              </a:rPr>
              <a:t>UTILISER LES NOTIONS ET OUTILS DE CE MODULE</a:t>
            </a:r>
          </a:p>
          <a:p>
            <a:pPr algn="ctr"/>
            <a:r>
              <a:rPr lang="fr-FR" dirty="0">
                <a:solidFill>
                  <a:schemeClr val="tx1"/>
                </a:solidFill>
              </a:rPr>
              <a:t> POUR REALISER LES PROJETS TUTORES</a:t>
            </a:r>
          </a:p>
        </p:txBody>
      </p:sp>
    </p:spTree>
    <p:extLst>
      <p:ext uri="{BB962C8B-B14F-4D97-AF65-F5344CB8AC3E}">
        <p14:creationId xmlns:p14="http://schemas.microsoft.com/office/powerpoint/2010/main" val="109933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17095" t="41562" r="32568" b="24084"/>
          <a:stretch/>
        </p:blipFill>
        <p:spPr>
          <a:xfrm>
            <a:off x="2084173" y="2850293"/>
            <a:ext cx="6137190" cy="2356022"/>
          </a:xfrm>
          <a:prstGeom prst="rect">
            <a:avLst/>
          </a:prstGeom>
        </p:spPr>
      </p:pic>
      <p:sp>
        <p:nvSpPr>
          <p:cNvPr id="3" name="ZoneTexte 2"/>
          <p:cNvSpPr txBox="1"/>
          <p:nvPr/>
        </p:nvSpPr>
        <p:spPr>
          <a:xfrm>
            <a:off x="650790" y="930875"/>
            <a:ext cx="9333469" cy="1508105"/>
          </a:xfrm>
          <a:prstGeom prst="rect">
            <a:avLst/>
          </a:prstGeom>
          <a:noFill/>
        </p:spPr>
        <p:txBody>
          <a:bodyPr wrap="square" rtlCol="0">
            <a:spAutoFit/>
          </a:bodyPr>
          <a:lstStyle/>
          <a:p>
            <a:r>
              <a:rPr lang="fr-FR" sz="3600" dirty="0"/>
              <a:t>Définition :</a:t>
            </a:r>
          </a:p>
          <a:p>
            <a:r>
              <a:rPr lang="fr-FR" sz="2800" dirty="0"/>
              <a:t>Un projet est une idée/</a:t>
            </a:r>
            <a:r>
              <a:rPr lang="fr-FR" sz="2800" dirty="0" err="1"/>
              <a:t>rève</a:t>
            </a:r>
            <a:r>
              <a:rPr lang="fr-FR" sz="2800" dirty="0"/>
              <a:t> avec une date limite afin de répondre à un besoin ou résoudre un problème</a:t>
            </a:r>
          </a:p>
        </p:txBody>
      </p:sp>
    </p:spTree>
    <p:extLst>
      <p:ext uri="{BB962C8B-B14F-4D97-AF65-F5344CB8AC3E}">
        <p14:creationId xmlns:p14="http://schemas.microsoft.com/office/powerpoint/2010/main" val="4250490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16013" t="30989" r="56690" b="40182"/>
          <a:stretch/>
        </p:blipFill>
        <p:spPr>
          <a:xfrm>
            <a:off x="304800" y="148281"/>
            <a:ext cx="3328087" cy="1977082"/>
          </a:xfrm>
          <a:prstGeom prst="rect">
            <a:avLst/>
          </a:prstGeom>
        </p:spPr>
      </p:pic>
      <p:pic>
        <p:nvPicPr>
          <p:cNvPr id="3" name="Image 2"/>
          <p:cNvPicPr>
            <a:picLocks noChangeAspect="1"/>
          </p:cNvPicPr>
          <p:nvPr/>
        </p:nvPicPr>
        <p:blipFill rotWithShape="1">
          <a:blip r:embed="rId2"/>
          <a:srcRect l="44122" t="30870" r="29932" b="42583"/>
          <a:stretch/>
        </p:blipFill>
        <p:spPr>
          <a:xfrm>
            <a:off x="5379309" y="148281"/>
            <a:ext cx="3163330" cy="1820562"/>
          </a:xfrm>
          <a:prstGeom prst="rect">
            <a:avLst/>
          </a:prstGeom>
        </p:spPr>
      </p:pic>
      <p:pic>
        <p:nvPicPr>
          <p:cNvPr id="3074" name="Picture 2" descr="Questions que personne se pose (@Dr0leDeQuesti0n)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2887" y="178040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rotWithShape="1">
          <a:blip r:embed="rId4"/>
          <a:srcRect l="53243" t="55856" r="25270" b="18678"/>
          <a:stretch/>
        </p:blipFill>
        <p:spPr>
          <a:xfrm>
            <a:off x="5651157" y="1968843"/>
            <a:ext cx="2619633" cy="1746422"/>
          </a:xfrm>
          <a:prstGeom prst="rect">
            <a:avLst/>
          </a:prstGeom>
        </p:spPr>
      </p:pic>
      <p:pic>
        <p:nvPicPr>
          <p:cNvPr id="5" name="Image 4"/>
          <p:cNvPicPr>
            <a:picLocks noChangeAspect="1"/>
          </p:cNvPicPr>
          <p:nvPr/>
        </p:nvPicPr>
        <p:blipFill rotWithShape="1">
          <a:blip r:embed="rId5"/>
          <a:srcRect l="30135" t="26427" r="35136" b="24204"/>
          <a:stretch/>
        </p:blipFill>
        <p:spPr>
          <a:xfrm>
            <a:off x="8300354" y="3459892"/>
            <a:ext cx="3832460" cy="3064476"/>
          </a:xfrm>
          <a:prstGeom prst="rect">
            <a:avLst/>
          </a:prstGeom>
        </p:spPr>
      </p:pic>
      <p:sp>
        <p:nvSpPr>
          <p:cNvPr id="7" name="Flèche à angle droit 6"/>
          <p:cNvSpPr/>
          <p:nvPr/>
        </p:nvSpPr>
        <p:spPr>
          <a:xfrm rot="5400000">
            <a:off x="6977446" y="4390769"/>
            <a:ext cx="1696995" cy="593122"/>
          </a:xfrm>
          <a:prstGeom prst="ben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9845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70703" y="22795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 name="Diagramme 3"/>
          <p:cNvGraphicFramePr/>
          <p:nvPr>
            <p:extLst>
              <p:ext uri="{D42A27DB-BD31-4B8C-83A1-F6EECF244321}">
                <p14:modId xmlns:p14="http://schemas.microsoft.com/office/powerpoint/2010/main" val="651863629"/>
              </p:ext>
            </p:extLst>
          </p:nvPr>
        </p:nvGraphicFramePr>
        <p:xfrm>
          <a:off x="433859" y="1003185"/>
          <a:ext cx="956687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700214" y="1309355"/>
            <a:ext cx="6483179" cy="523220"/>
          </a:xfrm>
          <a:prstGeom prst="rect">
            <a:avLst/>
          </a:prstGeom>
          <a:noFill/>
        </p:spPr>
        <p:txBody>
          <a:bodyPr wrap="square" rtlCol="0">
            <a:spAutoFit/>
          </a:bodyPr>
          <a:lstStyle/>
          <a:p>
            <a:r>
              <a:rPr lang="fr-FR" sz="2800" dirty="0"/>
              <a:t>Une démarche projet : 5 Etapes</a:t>
            </a:r>
          </a:p>
        </p:txBody>
      </p:sp>
    </p:spTree>
    <p:extLst>
      <p:ext uri="{BB962C8B-B14F-4D97-AF65-F5344CB8AC3E}">
        <p14:creationId xmlns:p14="http://schemas.microsoft.com/office/powerpoint/2010/main" val="39126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rotWithShape="1">
          <a:blip r:embed="rId2"/>
          <a:srcRect l="36596" t="40917" r="28924" b="11111"/>
          <a:stretch/>
        </p:blipFill>
        <p:spPr bwMode="auto">
          <a:xfrm>
            <a:off x="2891481" y="337752"/>
            <a:ext cx="8221362" cy="5931244"/>
          </a:xfrm>
          <a:prstGeom prst="rect">
            <a:avLst/>
          </a:prstGeom>
          <a:ln>
            <a:noFill/>
          </a:ln>
          <a:extLst>
            <a:ext uri="{53640926-AAD7-44D8-BBD7-CCE9431645EC}">
              <a14:shadowObscured xmlns:a14="http://schemas.microsoft.com/office/drawing/2010/main"/>
            </a:ext>
          </a:extLst>
        </p:spPr>
      </p:pic>
      <p:sp>
        <p:nvSpPr>
          <p:cNvPr id="3" name="Flèche droite rayée 2"/>
          <p:cNvSpPr/>
          <p:nvPr/>
        </p:nvSpPr>
        <p:spPr>
          <a:xfrm>
            <a:off x="214184" y="2364259"/>
            <a:ext cx="2405448" cy="955590"/>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Objectifs</a:t>
            </a:r>
          </a:p>
        </p:txBody>
      </p:sp>
      <p:sp>
        <p:nvSpPr>
          <p:cNvPr id="4" name="Flèche droite rayée 3"/>
          <p:cNvSpPr/>
          <p:nvPr/>
        </p:nvSpPr>
        <p:spPr>
          <a:xfrm>
            <a:off x="214184" y="3826475"/>
            <a:ext cx="2405448" cy="955590"/>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Outils</a:t>
            </a:r>
          </a:p>
        </p:txBody>
      </p:sp>
      <p:sp>
        <p:nvSpPr>
          <p:cNvPr id="5" name="Flèche droite rayée 4"/>
          <p:cNvSpPr/>
          <p:nvPr/>
        </p:nvSpPr>
        <p:spPr>
          <a:xfrm>
            <a:off x="214184" y="5058032"/>
            <a:ext cx="2405448" cy="955590"/>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Documents obtenus</a:t>
            </a:r>
          </a:p>
        </p:txBody>
      </p:sp>
    </p:spTree>
    <p:extLst>
      <p:ext uri="{BB962C8B-B14F-4D97-AF65-F5344CB8AC3E}">
        <p14:creationId xmlns:p14="http://schemas.microsoft.com/office/powerpoint/2010/main" val="427028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0703" y="91129"/>
            <a:ext cx="8171935" cy="646331"/>
          </a:xfrm>
          <a:prstGeom prst="rect">
            <a:avLst/>
          </a:prstGeom>
          <a:noFill/>
        </p:spPr>
        <p:txBody>
          <a:bodyPr wrap="square" rtlCol="0">
            <a:spAutoFit/>
          </a:bodyPr>
          <a:lstStyle/>
          <a:p>
            <a:r>
              <a:rPr lang="fr-FR" sz="3600" b="1" dirty="0"/>
              <a:t>Etape 1 : L’émergence du projet</a:t>
            </a:r>
          </a:p>
        </p:txBody>
      </p:sp>
      <p:sp>
        <p:nvSpPr>
          <p:cNvPr id="3" name="Ellipse 2"/>
          <p:cNvSpPr/>
          <p:nvPr/>
        </p:nvSpPr>
        <p:spPr>
          <a:xfrm>
            <a:off x="1037968" y="1276865"/>
            <a:ext cx="2850291" cy="74140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Améliorer une situation existante</a:t>
            </a:r>
          </a:p>
        </p:txBody>
      </p:sp>
      <p:sp>
        <p:nvSpPr>
          <p:cNvPr id="4" name="Ellipse 3"/>
          <p:cNvSpPr/>
          <p:nvPr/>
        </p:nvSpPr>
        <p:spPr>
          <a:xfrm>
            <a:off x="3488724" y="1276865"/>
            <a:ext cx="2850291" cy="74140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Satisfaire un nouveau besoin</a:t>
            </a:r>
          </a:p>
        </p:txBody>
      </p:sp>
      <p:sp>
        <p:nvSpPr>
          <p:cNvPr id="5" name="ZoneTexte 4"/>
          <p:cNvSpPr txBox="1"/>
          <p:nvPr/>
        </p:nvSpPr>
        <p:spPr>
          <a:xfrm>
            <a:off x="2529016" y="840259"/>
            <a:ext cx="2907957" cy="369332"/>
          </a:xfrm>
          <a:prstGeom prst="rect">
            <a:avLst/>
          </a:prstGeom>
          <a:noFill/>
        </p:spPr>
        <p:txBody>
          <a:bodyPr wrap="square" rtlCol="0">
            <a:spAutoFit/>
          </a:bodyPr>
          <a:lstStyle/>
          <a:p>
            <a:r>
              <a:rPr lang="fr-FR" dirty="0"/>
              <a:t>Un projet pourquoi ? </a:t>
            </a:r>
          </a:p>
        </p:txBody>
      </p:sp>
      <p:sp>
        <p:nvSpPr>
          <p:cNvPr id="6" name="ZoneTexte 5"/>
          <p:cNvSpPr txBox="1"/>
          <p:nvPr/>
        </p:nvSpPr>
        <p:spPr>
          <a:xfrm>
            <a:off x="8299622" y="907533"/>
            <a:ext cx="2907957" cy="369332"/>
          </a:xfrm>
          <a:prstGeom prst="rect">
            <a:avLst/>
          </a:prstGeom>
          <a:noFill/>
        </p:spPr>
        <p:txBody>
          <a:bodyPr wrap="square" rtlCol="0">
            <a:spAutoFit/>
          </a:bodyPr>
          <a:lstStyle/>
          <a:p>
            <a:r>
              <a:rPr lang="fr-FR" dirty="0"/>
              <a:t>Les questions à se poser : </a:t>
            </a:r>
          </a:p>
        </p:txBody>
      </p:sp>
      <p:sp>
        <p:nvSpPr>
          <p:cNvPr id="7" name="Pensées 6"/>
          <p:cNvSpPr/>
          <p:nvPr/>
        </p:nvSpPr>
        <p:spPr>
          <a:xfrm>
            <a:off x="8732108" y="1334530"/>
            <a:ext cx="2850292" cy="996778"/>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Quel besoin satisfaire ?</a:t>
            </a:r>
          </a:p>
        </p:txBody>
      </p:sp>
      <p:sp>
        <p:nvSpPr>
          <p:cNvPr id="8" name="Pensées 7"/>
          <p:cNvSpPr/>
          <p:nvPr/>
        </p:nvSpPr>
        <p:spPr>
          <a:xfrm>
            <a:off x="8732108" y="2673179"/>
            <a:ext cx="2850292" cy="996778"/>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Quel objectif attendu ?</a:t>
            </a:r>
          </a:p>
        </p:txBody>
      </p:sp>
      <p:sp>
        <p:nvSpPr>
          <p:cNvPr id="9" name="ZoneTexte 8"/>
          <p:cNvSpPr txBox="1"/>
          <p:nvPr/>
        </p:nvSpPr>
        <p:spPr>
          <a:xfrm>
            <a:off x="6104239" y="5099222"/>
            <a:ext cx="5041556"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a:t>Quelques conseils : </a:t>
            </a:r>
          </a:p>
          <a:p>
            <a:endParaRPr lang="fr-FR" dirty="0"/>
          </a:p>
          <a:p>
            <a:pPr marL="285750" indent="-285750">
              <a:buFont typeface="Arial" panose="020B0604020202020204" pitchFamily="34" charset="0"/>
              <a:buChar char="•"/>
            </a:pPr>
            <a:r>
              <a:rPr lang="fr-FR" dirty="0"/>
              <a:t>Ne pas se limiter dans les propositions</a:t>
            </a:r>
          </a:p>
          <a:p>
            <a:pPr marL="285750" indent="-285750">
              <a:buFont typeface="Arial" panose="020B0604020202020204" pitchFamily="34" charset="0"/>
              <a:buChar char="•"/>
            </a:pPr>
            <a:r>
              <a:rPr lang="fr-FR" dirty="0"/>
              <a:t>Raisonner en terme d’objectifs</a:t>
            </a:r>
          </a:p>
        </p:txBody>
      </p:sp>
      <p:sp>
        <p:nvSpPr>
          <p:cNvPr id="10" name="ZoneTexte 9"/>
          <p:cNvSpPr txBox="1"/>
          <p:nvPr/>
        </p:nvSpPr>
        <p:spPr>
          <a:xfrm>
            <a:off x="543825" y="3004748"/>
            <a:ext cx="4007708" cy="369332"/>
          </a:xfrm>
          <a:prstGeom prst="rect">
            <a:avLst/>
          </a:prstGeom>
          <a:noFill/>
        </p:spPr>
        <p:txBody>
          <a:bodyPr wrap="square" rtlCol="0">
            <a:spAutoFit/>
          </a:bodyPr>
          <a:lstStyle/>
          <a:p>
            <a:r>
              <a:rPr lang="fr-FR" dirty="0"/>
              <a:t>Identifier les parties prenantes du projet</a:t>
            </a:r>
          </a:p>
        </p:txBody>
      </p:sp>
      <p:pic>
        <p:nvPicPr>
          <p:cNvPr id="11" name="Image 10"/>
          <p:cNvPicPr>
            <a:picLocks noChangeAspect="1"/>
          </p:cNvPicPr>
          <p:nvPr/>
        </p:nvPicPr>
        <p:blipFill>
          <a:blip r:embed="rId2"/>
          <a:stretch>
            <a:fillRect/>
          </a:stretch>
        </p:blipFill>
        <p:spPr>
          <a:xfrm>
            <a:off x="543825" y="3374080"/>
            <a:ext cx="2619375" cy="1743075"/>
          </a:xfrm>
          <a:prstGeom prst="rect">
            <a:avLst/>
          </a:prstGeom>
        </p:spPr>
      </p:pic>
      <p:sp>
        <p:nvSpPr>
          <p:cNvPr id="13" name="ZoneTexte 12"/>
          <p:cNvSpPr txBox="1"/>
          <p:nvPr/>
        </p:nvSpPr>
        <p:spPr>
          <a:xfrm>
            <a:off x="453209" y="5163321"/>
            <a:ext cx="3846943" cy="646331"/>
          </a:xfrm>
          <a:prstGeom prst="rect">
            <a:avLst/>
          </a:prstGeom>
          <a:noFill/>
        </p:spPr>
        <p:txBody>
          <a:bodyPr wrap="square" rtlCol="0">
            <a:spAutoFit/>
          </a:bodyPr>
          <a:lstStyle/>
          <a:p>
            <a:pPr marL="285750" indent="-285750">
              <a:buFont typeface="Arial" panose="020B0604020202020204" pitchFamily="34" charset="0"/>
              <a:buChar char="•"/>
            </a:pPr>
            <a:r>
              <a:rPr lang="fr-FR" dirty="0"/>
              <a:t>Mettre en relation les intervenants</a:t>
            </a:r>
          </a:p>
          <a:p>
            <a:pPr marL="285750" indent="-285750">
              <a:buFont typeface="Arial" panose="020B0604020202020204" pitchFamily="34" charset="0"/>
              <a:buChar char="•"/>
            </a:pPr>
            <a:r>
              <a:rPr lang="fr-FR" dirty="0"/>
              <a:t>Intégrer les futurs utilisateurs</a:t>
            </a:r>
          </a:p>
        </p:txBody>
      </p:sp>
    </p:spTree>
    <p:extLst>
      <p:ext uri="{BB962C8B-B14F-4D97-AF65-F5344CB8AC3E}">
        <p14:creationId xmlns:p14="http://schemas.microsoft.com/office/powerpoint/2010/main" val="183090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8" grpId="0" animBg="1"/>
      <p:bldP spid="9" grpId="0" animBg="1"/>
      <p:bldP spid="10"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37968" y="288324"/>
            <a:ext cx="6936259" cy="369332"/>
          </a:xfrm>
          <a:prstGeom prst="rect">
            <a:avLst/>
          </a:prstGeom>
          <a:noFill/>
        </p:spPr>
        <p:txBody>
          <a:bodyPr wrap="square" rtlCol="0">
            <a:spAutoFit/>
          </a:bodyPr>
          <a:lstStyle/>
          <a:p>
            <a:r>
              <a:rPr lang="fr-FR" dirty="0"/>
              <a:t>Etape 1 : L’émergence du projet  - Les outils à mettre en œuvre</a:t>
            </a:r>
          </a:p>
        </p:txBody>
      </p:sp>
      <p:sp>
        <p:nvSpPr>
          <p:cNvPr id="5" name="ZoneTexte 4"/>
          <p:cNvSpPr txBox="1"/>
          <p:nvPr/>
        </p:nvSpPr>
        <p:spPr>
          <a:xfrm>
            <a:off x="1093700" y="842322"/>
            <a:ext cx="2907957" cy="523220"/>
          </a:xfrm>
          <a:prstGeom prst="rect">
            <a:avLst/>
          </a:prstGeom>
          <a:noFill/>
        </p:spPr>
        <p:txBody>
          <a:bodyPr wrap="square" rtlCol="0">
            <a:spAutoFit/>
          </a:bodyPr>
          <a:lstStyle/>
          <a:p>
            <a:r>
              <a:rPr lang="fr-FR" sz="2800" b="1" dirty="0"/>
              <a:t>La bête à corne</a:t>
            </a:r>
          </a:p>
        </p:txBody>
      </p:sp>
      <p:sp>
        <p:nvSpPr>
          <p:cNvPr id="12" name="Rectangle 11"/>
          <p:cNvSpPr/>
          <p:nvPr/>
        </p:nvSpPr>
        <p:spPr>
          <a:xfrm>
            <a:off x="1037968" y="1378423"/>
            <a:ext cx="7959684" cy="355803"/>
          </a:xfrm>
          <a:prstGeom prst="rect">
            <a:avLst/>
          </a:prstGeom>
        </p:spPr>
        <p:txBody>
          <a:bodyPr wrap="square">
            <a:spAutoFit/>
          </a:bodyPr>
          <a:lstStyle/>
          <a:p>
            <a:pPr>
              <a:lnSpc>
                <a:spcPct val="107000"/>
              </a:lnSpc>
              <a:spcAft>
                <a:spcPts val="800"/>
              </a:spcAft>
            </a:pPr>
            <a:r>
              <a:rPr lang="fr-FR" sz="1600" dirty="0">
                <a:effectLst/>
                <a:latin typeface="Calibri" panose="020F0502020204030204" pitchFamily="34" charset="0"/>
                <a:ea typeface="Calibri" panose="020F0502020204030204" pitchFamily="34" charset="0"/>
                <a:cs typeface="Calibri" panose="020F0502020204030204" pitchFamily="34" charset="0"/>
              </a:rPr>
              <a:t>Son objectif est de cadrer le contexte dans lequel le projet voit le jour.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Ellipse 14"/>
          <p:cNvSpPr/>
          <p:nvPr/>
        </p:nvSpPr>
        <p:spPr>
          <a:xfrm>
            <a:off x="2914008" y="2078188"/>
            <a:ext cx="2537254" cy="8402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A qui le projet rend-il service ?</a:t>
            </a:r>
          </a:p>
        </p:txBody>
      </p:sp>
      <p:sp>
        <p:nvSpPr>
          <p:cNvPr id="16" name="Ellipse 15"/>
          <p:cNvSpPr/>
          <p:nvPr/>
        </p:nvSpPr>
        <p:spPr>
          <a:xfrm>
            <a:off x="6460398" y="2163850"/>
            <a:ext cx="2537254" cy="8402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Sur quoi le projet agit-il ?</a:t>
            </a:r>
          </a:p>
        </p:txBody>
      </p:sp>
      <p:sp>
        <p:nvSpPr>
          <p:cNvPr id="17" name="Rectangle 16"/>
          <p:cNvSpPr/>
          <p:nvPr/>
        </p:nvSpPr>
        <p:spPr>
          <a:xfrm>
            <a:off x="3610106" y="3653769"/>
            <a:ext cx="4118919" cy="10468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a:t>OBJET DU PROJET</a:t>
            </a:r>
          </a:p>
        </p:txBody>
      </p:sp>
      <p:sp>
        <p:nvSpPr>
          <p:cNvPr id="20" name="Flèche droite 19"/>
          <p:cNvSpPr/>
          <p:nvPr/>
        </p:nvSpPr>
        <p:spPr>
          <a:xfrm rot="3449335">
            <a:off x="4447252" y="3116052"/>
            <a:ext cx="741128" cy="28967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27" name="Flèche droite 26"/>
          <p:cNvSpPr/>
          <p:nvPr/>
        </p:nvSpPr>
        <p:spPr>
          <a:xfrm rot="7148634">
            <a:off x="6576285" y="3155411"/>
            <a:ext cx="628310" cy="28967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28" name="Rectangle à coins arrondis 27"/>
          <p:cNvSpPr/>
          <p:nvPr/>
        </p:nvSpPr>
        <p:spPr>
          <a:xfrm>
            <a:off x="4242359" y="5450255"/>
            <a:ext cx="2854412" cy="64647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Dans quel but ?</a:t>
            </a:r>
          </a:p>
        </p:txBody>
      </p:sp>
      <p:sp>
        <p:nvSpPr>
          <p:cNvPr id="29" name="Flèche droite 28"/>
          <p:cNvSpPr/>
          <p:nvPr/>
        </p:nvSpPr>
        <p:spPr>
          <a:xfrm rot="5400000">
            <a:off x="5393492" y="4930622"/>
            <a:ext cx="667981" cy="28967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Flèche droite rayée 2"/>
          <p:cNvSpPr/>
          <p:nvPr/>
        </p:nvSpPr>
        <p:spPr>
          <a:xfrm>
            <a:off x="247135" y="2163850"/>
            <a:ext cx="2092411" cy="84026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Cibles du projet</a:t>
            </a:r>
          </a:p>
        </p:txBody>
      </p:sp>
      <p:sp>
        <p:nvSpPr>
          <p:cNvPr id="13" name="Flèche droite rayée 12"/>
          <p:cNvSpPr/>
          <p:nvPr/>
        </p:nvSpPr>
        <p:spPr>
          <a:xfrm>
            <a:off x="455267" y="5270243"/>
            <a:ext cx="2092411" cy="84026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Besoins du projet</a:t>
            </a:r>
          </a:p>
        </p:txBody>
      </p:sp>
    </p:spTree>
    <p:extLst>
      <p:ext uri="{BB962C8B-B14F-4D97-AF65-F5344CB8AC3E}">
        <p14:creationId xmlns:p14="http://schemas.microsoft.com/office/powerpoint/2010/main" val="83485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5" grpId="0" animBg="1"/>
      <p:bldP spid="16" grpId="0" animBg="1"/>
      <p:bldP spid="17" grpId="0" animBg="1"/>
      <p:bldP spid="20" grpId="0" animBg="1"/>
      <p:bldP spid="27" grpId="0" animBg="1"/>
      <p:bldP spid="28" grpId="0" animBg="1"/>
      <p:bldP spid="29"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1971</TotalTime>
  <Words>1390</Words>
  <Application>Microsoft Office PowerPoint</Application>
  <PresentationFormat>Grand écran</PresentationFormat>
  <Paragraphs>245</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Calibri Light</vt:lpstr>
      <vt:lpstr>Symbol</vt:lpstr>
      <vt:lpstr>Times New Roman</vt:lpstr>
      <vt:lpstr>Thème Office</vt:lpstr>
      <vt:lpstr>M3109C</vt:lpstr>
      <vt:lpstr>Organisations (4 séances)     </vt:lpstr>
      <vt:lpstr>Objectifs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M3109C</dc:title>
  <dc:creator>NOEL Eric</dc:creator>
  <cp:lastModifiedBy>NOEL Eric</cp:lastModifiedBy>
  <cp:revision>34</cp:revision>
  <dcterms:created xsi:type="dcterms:W3CDTF">2020-09-11T14:47:29Z</dcterms:created>
  <dcterms:modified xsi:type="dcterms:W3CDTF">2021-10-09T08:05:43Z</dcterms:modified>
</cp:coreProperties>
</file>