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0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4169258F-FB1F-4DEF-904A-CE44CF0AC2CA}"/>
    <pc:docChg chg="modSld">
      <pc:chgData name="" userId="085c9127a006cce5" providerId="LiveId" clId="{4169258F-FB1F-4DEF-904A-CE44CF0AC2CA}" dt="2021-02-18T13:49:08.475" v="438" actId="20577"/>
      <pc:docMkLst>
        <pc:docMk/>
      </pc:docMkLst>
      <pc:sldChg chg="modSp">
        <pc:chgData name="" userId="085c9127a006cce5" providerId="LiveId" clId="{4169258F-FB1F-4DEF-904A-CE44CF0AC2CA}" dt="2021-02-18T13:49:08.475" v="438" actId="20577"/>
        <pc:sldMkLst>
          <pc:docMk/>
          <pc:sldMk cId="2801600133" sldId="270"/>
        </pc:sldMkLst>
        <pc:spChg chg="mod">
          <ac:chgData name="" userId="085c9127a006cce5" providerId="LiveId" clId="{4169258F-FB1F-4DEF-904A-CE44CF0AC2CA}" dt="2021-02-18T13:31:36.814" v="188" actId="1076"/>
          <ac:spMkLst>
            <pc:docMk/>
            <pc:sldMk cId="2801600133" sldId="270"/>
            <ac:spMk id="6" creationId="{00000000-0000-0000-0000-000000000000}"/>
          </ac:spMkLst>
        </pc:spChg>
        <pc:spChg chg="mod">
          <ac:chgData name="" userId="085c9127a006cce5" providerId="LiveId" clId="{4169258F-FB1F-4DEF-904A-CE44CF0AC2CA}" dt="2021-02-18T13:49:08.475" v="438" actId="20577"/>
          <ac:spMkLst>
            <pc:docMk/>
            <pc:sldMk cId="2801600133" sldId="270"/>
            <ac:spMk id="7" creationId="{00000000-0000-0000-0000-000000000000}"/>
          </ac:spMkLst>
        </pc:spChg>
      </pc:sldChg>
      <pc:sldChg chg="modSp">
        <pc:chgData name="" userId="085c9127a006cce5" providerId="LiveId" clId="{4169258F-FB1F-4DEF-904A-CE44CF0AC2CA}" dt="2021-02-18T13:36:27.449" v="256" actId="20577"/>
        <pc:sldMkLst>
          <pc:docMk/>
          <pc:sldMk cId="1874916978" sldId="273"/>
        </pc:sldMkLst>
        <pc:graphicFrameChg chg="modGraphic">
          <ac:chgData name="" userId="085c9127a006cce5" providerId="LiveId" clId="{4169258F-FB1F-4DEF-904A-CE44CF0AC2CA}" dt="2021-02-18T13:36:27.449" v="256" actId="20577"/>
          <ac:graphicFrameMkLst>
            <pc:docMk/>
            <pc:sldMk cId="1874916978" sldId="273"/>
            <ac:graphicFrameMk id="6" creationId="{289E1CB1-A513-4437-AB95-8790523995B7}"/>
          </ac:graphicFrameMkLst>
        </pc:graphicFrameChg>
      </pc:sldChg>
      <pc:sldChg chg="modSp">
        <pc:chgData name="" userId="085c9127a006cce5" providerId="LiveId" clId="{4169258F-FB1F-4DEF-904A-CE44CF0AC2CA}" dt="2021-02-18T13:38:15.497" v="309" actId="20577"/>
        <pc:sldMkLst>
          <pc:docMk/>
          <pc:sldMk cId="1689815757" sldId="274"/>
        </pc:sldMkLst>
        <pc:spChg chg="mod">
          <ac:chgData name="" userId="085c9127a006cce5" providerId="LiveId" clId="{4169258F-FB1F-4DEF-904A-CE44CF0AC2CA}" dt="2021-02-18T13:38:15.497" v="309" actId="20577"/>
          <ac:spMkLst>
            <pc:docMk/>
            <pc:sldMk cId="1689815757" sldId="274"/>
            <ac:spMk id="2" creationId="{4B0FA81E-DE1C-4016-8968-C49147A91831}"/>
          </ac:spMkLst>
        </pc:spChg>
      </pc:sldChg>
    </pc:docChg>
  </pc:docChgLst>
  <pc:docChgLst>
    <pc:chgData userId="085c9127a006cce5" providerId="LiveId" clId="{9342819D-BEB8-4DBA-9D8C-0491355AD57A}"/>
    <pc:docChg chg="delSld">
      <pc:chgData name="" userId="085c9127a006cce5" providerId="LiveId" clId="{9342819D-BEB8-4DBA-9D8C-0491355AD57A}" dt="2021-02-18T07:43:42.978" v="1" actId="2696"/>
      <pc:docMkLst>
        <pc:docMk/>
      </pc:docMkLst>
      <pc:sldChg chg="del">
        <pc:chgData name="" userId="085c9127a006cce5" providerId="LiveId" clId="{9342819D-BEB8-4DBA-9D8C-0491355AD57A}" dt="2021-02-18T07:43:41.217" v="0" actId="2696"/>
        <pc:sldMkLst>
          <pc:docMk/>
          <pc:sldMk cId="2394589207" sldId="271"/>
        </pc:sldMkLst>
      </pc:sldChg>
      <pc:sldChg chg="del">
        <pc:chgData name="" userId="085c9127a006cce5" providerId="LiveId" clId="{9342819D-BEB8-4DBA-9D8C-0491355AD57A}" dt="2021-02-18T07:43:42.978" v="1" actId="2696"/>
        <pc:sldMkLst>
          <pc:docMk/>
          <pc:sldMk cId="339643719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M41M13 / M41F13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Chapitre 3 : Les écarts sur charges de personnel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62310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Masse salariale = somme des salaires bruts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74754"/>
              </p:ext>
            </p:extLst>
          </p:nvPr>
        </p:nvGraphicFramePr>
        <p:xfrm>
          <a:off x="411893" y="2982374"/>
          <a:ext cx="5082745" cy="1111830"/>
        </p:xfrm>
        <a:graphic>
          <a:graphicData uri="http://schemas.openxmlformats.org/drawingml/2006/table">
            <a:tbl>
              <a:tblPr/>
              <a:tblGrid>
                <a:gridCol w="356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 brut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3 000,00 €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sociales salariales (20%)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600,00 €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 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211716" y="3338234"/>
            <a:ext cx="4271426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Charges patronales (42%)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   1 260,00 € </a:t>
            </a:r>
            <a:endParaRPr lang="fr-FR" sz="2000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840627" y="5035349"/>
            <a:ext cx="1622854" cy="680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3653" y="4869126"/>
            <a:ext cx="556697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COUT EMPLOYEUR (Salaire brut + Charges Patronales)</a:t>
            </a:r>
            <a:r>
              <a:rPr lang="fr-FR" dirty="0"/>
              <a:t>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   4 260,00 € </a:t>
            </a:r>
            <a:endParaRPr lang="fr-FR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91766"/>
              </p:ext>
            </p:extLst>
          </p:nvPr>
        </p:nvGraphicFramePr>
        <p:xfrm>
          <a:off x="6820928" y="5700979"/>
          <a:ext cx="5239265" cy="790438"/>
        </p:xfrm>
        <a:graphic>
          <a:graphicData uri="http://schemas.openxmlformats.org/drawingml/2006/table">
            <a:tbl>
              <a:tblPr/>
              <a:tblGrid>
                <a:gridCol w="3863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Montant versé au salarié (salaire net)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Montant versé aux organismes sociaux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1 860,00 €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Connecteur droit avec flèche 17"/>
          <p:cNvCxnSpPr/>
          <p:nvPr/>
        </p:nvCxnSpPr>
        <p:spPr>
          <a:xfrm>
            <a:off x="5494638" y="3141411"/>
            <a:ext cx="1622854" cy="274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33245" y="834682"/>
            <a:ext cx="10515600" cy="1325563"/>
          </a:xfrm>
        </p:spPr>
        <p:txBody>
          <a:bodyPr/>
          <a:lstStyle/>
          <a:p>
            <a:r>
              <a:rPr lang="fr-FR" b="1" dirty="0"/>
              <a:t>Variation  de la masse salariale :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66335" y="2397210"/>
            <a:ext cx="68291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4000" dirty="0"/>
              <a:t>Effectif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4000" dirty="0"/>
              <a:t>Structure de l’effectif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4000" dirty="0"/>
              <a:t>Mesures collectives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4000" dirty="0"/>
              <a:t>Mesures individuelles</a:t>
            </a:r>
          </a:p>
        </p:txBody>
      </p:sp>
    </p:spTree>
    <p:extLst>
      <p:ext uri="{BB962C8B-B14F-4D97-AF65-F5344CB8AC3E}">
        <p14:creationId xmlns:p14="http://schemas.microsoft.com/office/powerpoint/2010/main" val="41782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01440" y="151018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L’écart sur volume de la masse salariale : </a:t>
            </a:r>
            <a:br>
              <a:rPr lang="fr-FR" b="1" dirty="0"/>
            </a:br>
            <a:br>
              <a:rPr lang="fr-FR" b="1" dirty="0"/>
            </a:br>
            <a:r>
              <a:rPr lang="fr-FR" sz="3600" b="1" dirty="0"/>
              <a:t>Masse salariale de N – Masse Salariale de N-1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9471" y="3303373"/>
            <a:ext cx="11862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 l’effectif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 la structure de l’effectif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des salaires</a:t>
            </a:r>
          </a:p>
        </p:txBody>
      </p:sp>
    </p:spTree>
    <p:extLst>
      <p:ext uri="{BB962C8B-B14F-4D97-AF65-F5344CB8AC3E}">
        <p14:creationId xmlns:p14="http://schemas.microsoft.com/office/powerpoint/2010/main" val="28139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01440" y="151018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Deux informations importantes à calculer pour le calcul des 3 écarts</a:t>
            </a: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29514" y="2872259"/>
            <a:ext cx="118624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  <a:p>
            <a:r>
              <a:rPr lang="fr-FR" sz="3200" dirty="0"/>
              <a:t>Masse salariale à salaire constant :</a:t>
            </a:r>
          </a:p>
          <a:p>
            <a:pPr algn="ctr"/>
            <a:r>
              <a:rPr lang="fr-FR" sz="2800" dirty="0"/>
              <a:t>Effectif de N * salaire moyen de N-1 (toutes catégorie) </a:t>
            </a:r>
          </a:p>
          <a:p>
            <a:endParaRPr lang="fr-FR" sz="3200" dirty="0"/>
          </a:p>
          <a:p>
            <a:r>
              <a:rPr lang="fr-FR" sz="3200" dirty="0"/>
              <a:t>Masse salariale à structure constante :</a:t>
            </a:r>
          </a:p>
          <a:p>
            <a:pPr algn="ctr"/>
            <a:r>
              <a:rPr lang="fr-FR" sz="2800" dirty="0"/>
              <a:t>Effectif par catégorie de N * Salaire moyen de N-1 (par catégorie)</a:t>
            </a:r>
          </a:p>
        </p:txBody>
      </p:sp>
    </p:spTree>
    <p:extLst>
      <p:ext uri="{BB962C8B-B14F-4D97-AF65-F5344CB8AC3E}">
        <p14:creationId xmlns:p14="http://schemas.microsoft.com/office/powerpoint/2010/main" val="2335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0659" y="4582248"/>
            <a:ext cx="9827561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des salaires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algn="ctr"/>
            <a:r>
              <a:rPr lang="fr-FR" sz="3200" dirty="0"/>
              <a:t>MS N – MS à structure constante</a:t>
            </a:r>
          </a:p>
          <a:p>
            <a:pPr algn="ctr"/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30659" y="2685085"/>
            <a:ext cx="976183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 la structure de l’effectif</a:t>
            </a:r>
          </a:p>
          <a:p>
            <a:endParaRPr lang="fr-FR" sz="3200" dirty="0"/>
          </a:p>
          <a:p>
            <a:pPr algn="ctr"/>
            <a:r>
              <a:rPr lang="fr-FR" sz="3200" dirty="0"/>
              <a:t>MS structure constante – MS salaire contant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0659" y="233924"/>
            <a:ext cx="976183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Ecart lié à une modification de l’effectif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algn="ctr"/>
            <a:r>
              <a:rPr lang="fr-FR" sz="3200" dirty="0"/>
              <a:t>MS salaire constant – MS N-1</a:t>
            </a:r>
          </a:p>
          <a:p>
            <a:pPr algn="ctr"/>
            <a:r>
              <a:rPr lang="fr-FR" dirty="0"/>
              <a:t>(Effectif de N * Salaire moyen N-1) – (Effectif de N-1 * Salaire Moyen N-1)</a:t>
            </a:r>
          </a:p>
          <a:p>
            <a:pPr algn="ctr"/>
            <a:r>
              <a:rPr lang="fr-FR" dirty="0"/>
              <a:t>(Effectif de N – Effectif de N-1) * Salaire Moyen N-1</a:t>
            </a:r>
          </a:p>
        </p:txBody>
      </p:sp>
    </p:spTree>
    <p:extLst>
      <p:ext uri="{BB962C8B-B14F-4D97-AF65-F5344CB8AC3E}">
        <p14:creationId xmlns:p14="http://schemas.microsoft.com/office/powerpoint/2010/main" val="28016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537062"/>
            <a:ext cx="404606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Exemple</a:t>
            </a:r>
            <a:br>
              <a:rPr lang="fr-FR" sz="4900" b="1" dirty="0"/>
            </a:b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0FEA8D8-BEA8-440F-9D6C-982A7BD9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880762"/>
              </p:ext>
            </p:extLst>
          </p:nvPr>
        </p:nvGraphicFramePr>
        <p:xfrm>
          <a:off x="310391" y="1009650"/>
          <a:ext cx="8556771" cy="2336892"/>
        </p:xfrm>
        <a:graphic>
          <a:graphicData uri="http://schemas.openxmlformats.org/drawingml/2006/table">
            <a:tbl>
              <a:tblPr/>
              <a:tblGrid>
                <a:gridCol w="3605770">
                  <a:extLst>
                    <a:ext uri="{9D8B030D-6E8A-4147-A177-3AD203B41FA5}">
                      <a16:colId xmlns:a16="http://schemas.microsoft.com/office/drawing/2014/main" val="2142478328"/>
                    </a:ext>
                  </a:extLst>
                </a:gridCol>
                <a:gridCol w="2006466">
                  <a:extLst>
                    <a:ext uri="{9D8B030D-6E8A-4147-A177-3AD203B41FA5}">
                      <a16:colId xmlns:a16="http://schemas.microsoft.com/office/drawing/2014/main" val="3195987713"/>
                    </a:ext>
                  </a:extLst>
                </a:gridCol>
                <a:gridCol w="1917231">
                  <a:extLst>
                    <a:ext uri="{9D8B030D-6E8A-4147-A177-3AD203B41FA5}">
                      <a16:colId xmlns:a16="http://schemas.microsoft.com/office/drawing/2014/main" val="1951348831"/>
                    </a:ext>
                  </a:extLst>
                </a:gridCol>
                <a:gridCol w="1027304">
                  <a:extLst>
                    <a:ext uri="{9D8B030D-6E8A-4147-A177-3AD203B41FA5}">
                      <a16:colId xmlns:a16="http://schemas.microsoft.com/office/drawing/2014/main" val="1460295810"/>
                    </a:ext>
                  </a:extLst>
                </a:gridCol>
              </a:tblGrid>
              <a:tr h="35569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516830"/>
                  </a:ext>
                </a:extLst>
              </a:tr>
              <a:tr h="35569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Effectif N-1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181"/>
                  </a:ext>
                </a:extLst>
              </a:tr>
              <a:tr h="6260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 moyen N-1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48 500,00 €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21 200,00 €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654784"/>
                  </a:ext>
                </a:extLst>
              </a:tr>
              <a:tr h="37347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Effectif 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2837"/>
                  </a:ext>
                </a:extLst>
              </a:tr>
              <a:tr h="6260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 moyen 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49 700,00 €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21 600,00 €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85204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89E1CB1-A513-4437-AB95-879052399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04769"/>
              </p:ext>
            </p:extLst>
          </p:nvPr>
        </p:nvGraphicFramePr>
        <p:xfrm>
          <a:off x="3254928" y="4261607"/>
          <a:ext cx="8112155" cy="201669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5565067">
                  <a:extLst>
                    <a:ext uri="{9D8B030D-6E8A-4147-A177-3AD203B41FA5}">
                      <a16:colId xmlns:a16="http://schemas.microsoft.com/office/drawing/2014/main" val="1176053126"/>
                    </a:ext>
                  </a:extLst>
                </a:gridCol>
                <a:gridCol w="2547088">
                  <a:extLst>
                    <a:ext uri="{9D8B030D-6E8A-4147-A177-3AD203B41FA5}">
                      <a16:colId xmlns:a16="http://schemas.microsoft.com/office/drawing/2014/main" val="6472266"/>
                    </a:ext>
                  </a:extLst>
                </a:gridCol>
              </a:tblGrid>
              <a:tr h="48656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ECART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562384"/>
                  </a:ext>
                </a:extLst>
              </a:tr>
              <a:tr h="51004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MASSE SALARIALE N (49700*40) + (21600*95)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         4 040 000,00 €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95346"/>
                  </a:ext>
                </a:extLst>
              </a:tr>
              <a:tr h="51004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MASSE SALARIALE N-1 (48500*30)+(21200*100)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         3 575 000,00 €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39712"/>
                  </a:ext>
                </a:extLst>
              </a:tr>
              <a:tr h="51004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dirty="0">
                          <a:effectLst/>
                        </a:rPr>
                        <a:t>ECART TOTAL DE LA MASSE SALARIALE (D)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dirty="0">
                          <a:effectLst/>
                        </a:rPr>
                        <a:t>            465 000,00 € 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13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91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5" name="Titre 3">
            <a:extLst>
              <a:ext uri="{FF2B5EF4-FFF2-40B4-BE49-F238E27FC236}">
                <a16:creationId xmlns:a16="http://schemas.microsoft.com/office/drawing/2014/main" id="{76A10FD1-B057-41E3-BC56-808BC9CD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7062"/>
            <a:ext cx="58135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Analyse de cet écart</a:t>
            </a:r>
            <a:br>
              <a:rPr lang="fr-FR" sz="4900" b="1" dirty="0"/>
            </a:b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B0FA81E-DE1C-4016-8968-C49147A91831}"/>
              </a:ext>
            </a:extLst>
          </p:cNvPr>
          <p:cNvSpPr txBox="1"/>
          <p:nvPr/>
        </p:nvSpPr>
        <p:spPr>
          <a:xfrm>
            <a:off x="897622" y="1266738"/>
            <a:ext cx="691252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Etape 1 : Calcul du salaire moyen de N-1 sans distinction de catégorie</a:t>
            </a:r>
          </a:p>
          <a:p>
            <a:endParaRPr lang="fr-FR" dirty="0"/>
          </a:p>
          <a:p>
            <a:r>
              <a:rPr lang="fr-FR" dirty="0"/>
              <a:t>3 575 5000   /  130  = 27 500€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674DA1F-F89A-46B5-8859-DC0836AEEA2F}"/>
              </a:ext>
            </a:extLst>
          </p:cNvPr>
          <p:cNvSpPr txBox="1"/>
          <p:nvPr/>
        </p:nvSpPr>
        <p:spPr>
          <a:xfrm>
            <a:off x="957743" y="2619408"/>
            <a:ext cx="624979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Etape 2 : Détermination des masses salariales « intermédiaires »</a:t>
            </a:r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F19BEF-49F5-4E3E-A0CB-B4E991F0E767}"/>
              </a:ext>
            </a:extLst>
          </p:cNvPr>
          <p:cNvSpPr txBox="1"/>
          <p:nvPr/>
        </p:nvSpPr>
        <p:spPr>
          <a:xfrm>
            <a:off x="5120080" y="4487382"/>
            <a:ext cx="6249798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Masse salariale à structure constante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Salaire moyen des cadres de N-1 : 48500€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Salaire moyen des employés de N-1 : 21200€</a:t>
            </a:r>
          </a:p>
          <a:p>
            <a:endParaRPr lang="fr-FR" dirty="0"/>
          </a:p>
          <a:p>
            <a:r>
              <a:rPr lang="fr-FR" dirty="0"/>
              <a:t>(40*48500) + (95*21200)    =  3 954 000€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A7C2FDE-0F80-4CEF-A25D-385BE886962F}"/>
              </a:ext>
            </a:extLst>
          </p:cNvPr>
          <p:cNvSpPr txBox="1"/>
          <p:nvPr/>
        </p:nvSpPr>
        <p:spPr>
          <a:xfrm>
            <a:off x="5120080" y="3366034"/>
            <a:ext cx="624979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Masse salariale à salaire constant    :  135 * 27 500 =  3 712 500€</a:t>
            </a:r>
          </a:p>
          <a:p>
            <a:endParaRPr lang="fr-FR" dirty="0"/>
          </a:p>
        </p:txBody>
      </p:sp>
      <p:sp>
        <p:nvSpPr>
          <p:cNvPr id="3" name="Flèche : courbe vers la droite 2">
            <a:extLst>
              <a:ext uri="{FF2B5EF4-FFF2-40B4-BE49-F238E27FC236}">
                <a16:creationId xmlns:a16="http://schemas.microsoft.com/office/drawing/2014/main" id="{69F07219-E5D8-4397-85EF-B88EAC3D2D83}"/>
              </a:ext>
            </a:extLst>
          </p:cNvPr>
          <p:cNvSpPr/>
          <p:nvPr/>
        </p:nvSpPr>
        <p:spPr>
          <a:xfrm>
            <a:off x="1870745" y="3654908"/>
            <a:ext cx="2340528" cy="1554061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5" name="Titre 3">
            <a:extLst>
              <a:ext uri="{FF2B5EF4-FFF2-40B4-BE49-F238E27FC236}">
                <a16:creationId xmlns:a16="http://schemas.microsoft.com/office/drawing/2014/main" id="{76A10FD1-B057-41E3-BC56-808BC9CD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7062"/>
            <a:ext cx="58135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Analyse de cet écart</a:t>
            </a:r>
            <a:br>
              <a:rPr lang="fr-FR" sz="4900" b="1" dirty="0"/>
            </a:b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B0FA81E-DE1C-4016-8968-C49147A91831}"/>
              </a:ext>
            </a:extLst>
          </p:cNvPr>
          <p:cNvSpPr txBox="1"/>
          <p:nvPr/>
        </p:nvSpPr>
        <p:spPr>
          <a:xfrm>
            <a:off x="553673" y="1543737"/>
            <a:ext cx="661052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Ecart lié à la variation de l’effectif</a:t>
            </a:r>
          </a:p>
          <a:p>
            <a:endParaRPr lang="fr-FR" dirty="0"/>
          </a:p>
          <a:p>
            <a:r>
              <a:rPr lang="fr-FR" dirty="0"/>
              <a:t>3 712 500– 3 575 000   =  137 500 (D)</a:t>
            </a:r>
          </a:p>
          <a:p>
            <a:r>
              <a:rPr lang="fr-FR" dirty="0"/>
              <a:t>Ou</a:t>
            </a:r>
          </a:p>
          <a:p>
            <a:r>
              <a:rPr lang="fr-FR" dirty="0"/>
              <a:t>(135 – 130)  * 27500  = 137 500(D)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B3EF3BC-831F-46D7-9E67-BB216D31CC18}"/>
              </a:ext>
            </a:extLst>
          </p:cNvPr>
          <p:cNvSpPr txBox="1"/>
          <p:nvPr/>
        </p:nvSpPr>
        <p:spPr>
          <a:xfrm>
            <a:off x="536895" y="3671826"/>
            <a:ext cx="6610525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Ecart lié à la variation de la composition de l’effectif</a:t>
            </a:r>
          </a:p>
          <a:p>
            <a:endParaRPr lang="fr-FR" dirty="0"/>
          </a:p>
          <a:p>
            <a:r>
              <a:rPr lang="fr-FR" dirty="0"/>
              <a:t>3 954 000 – 3 712 500=  241 500(D)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97C242-32F9-4A65-B95C-158E25DF9448}"/>
              </a:ext>
            </a:extLst>
          </p:cNvPr>
          <p:cNvSpPr txBox="1"/>
          <p:nvPr/>
        </p:nvSpPr>
        <p:spPr>
          <a:xfrm>
            <a:off x="545284" y="5245917"/>
            <a:ext cx="660213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Ecart lié à la variation des salaires </a:t>
            </a:r>
          </a:p>
          <a:p>
            <a:endParaRPr lang="fr-FR" dirty="0"/>
          </a:p>
          <a:p>
            <a:r>
              <a:rPr lang="fr-FR" dirty="0"/>
              <a:t>4 040 000 – 3 954 000  = 86 000 (D)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3D5F511-3244-42BD-83A1-3F1843DD88E2}"/>
              </a:ext>
            </a:extLst>
          </p:cNvPr>
          <p:cNvSpPr txBox="1"/>
          <p:nvPr/>
        </p:nvSpPr>
        <p:spPr>
          <a:xfrm>
            <a:off x="7633981" y="1690688"/>
            <a:ext cx="4202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Augmentation liée à un effectif plus important en N (sans prendre en compte l'augmentation des salaires et la modification de la structure)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927EA32-286D-4479-8C87-4F33AA80FAE0}"/>
              </a:ext>
            </a:extLst>
          </p:cNvPr>
          <p:cNvSpPr txBox="1"/>
          <p:nvPr/>
        </p:nvSpPr>
        <p:spPr>
          <a:xfrm>
            <a:off x="7782186" y="3656609"/>
            <a:ext cx="4057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Augmentation liée à une modification de la structure de l'effectif (sans prendre en compte les variations de salaires)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9C4F0F4-664C-4DA7-8269-0CF45D2327B6}"/>
              </a:ext>
            </a:extLst>
          </p:cNvPr>
          <p:cNvSpPr txBox="1"/>
          <p:nvPr/>
        </p:nvSpPr>
        <p:spPr>
          <a:xfrm>
            <a:off x="7779390" y="5167312"/>
            <a:ext cx="4057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Augmentation liée uniquement aux variations des salaires (sans tenir compte de l'effectif)</a:t>
            </a:r>
          </a:p>
        </p:txBody>
      </p:sp>
    </p:spTree>
    <p:extLst>
      <p:ext uri="{BB962C8B-B14F-4D97-AF65-F5344CB8AC3E}">
        <p14:creationId xmlns:p14="http://schemas.microsoft.com/office/powerpoint/2010/main" val="15633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4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rama coût variable SR.potm" id="{8A7AE2D5-F4BE-46D3-8A01-BE45DB884121}" vid="{573FFC9E-9E86-487A-93DD-8A917BDD1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coût variable SR</Template>
  <TotalTime>4798</TotalTime>
  <Words>583</Words>
  <Application>Microsoft Office PowerPoint</Application>
  <PresentationFormat>Grand écran</PresentationFormat>
  <Paragraphs>101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M41M13 / M41F13 </vt:lpstr>
      <vt:lpstr>Masse salariale = somme des salaires bruts</vt:lpstr>
      <vt:lpstr>Variation  de la masse salariale : </vt:lpstr>
      <vt:lpstr>L’écart sur volume de la masse salariale :   Masse salariale de N – Masse Salariale de N-1</vt:lpstr>
      <vt:lpstr>Deux informations importantes à calculer pour le calcul des 3 écarts  </vt:lpstr>
      <vt:lpstr>Présentation PowerPoint</vt:lpstr>
      <vt:lpstr>Exemple   </vt:lpstr>
      <vt:lpstr>Analyse de cet écart   </vt:lpstr>
      <vt:lpstr>Analyse de cet écart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M2205 – THEME 1</dc:title>
  <dc:creator>NOEL Eric</dc:creator>
  <cp:lastModifiedBy>NOEL Eric</cp:lastModifiedBy>
  <cp:revision>32</cp:revision>
  <dcterms:created xsi:type="dcterms:W3CDTF">2019-02-04T16:32:00Z</dcterms:created>
  <dcterms:modified xsi:type="dcterms:W3CDTF">2021-02-18T17:04:38Z</dcterms:modified>
</cp:coreProperties>
</file>