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8" r:id="rId5"/>
    <p:sldId id="269" r:id="rId6"/>
    <p:sldId id="270" r:id="rId7"/>
    <p:sldId id="273" r:id="rId8"/>
    <p:sldId id="274" r:id="rId9"/>
    <p:sldId id="275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DBED569-4797-4DF1-A0F4-6AAB3CD982D8}" styleName="Style léger 3 - Accentuation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18603FDC-E32A-4AB5-989C-0864C3EAD2B8}" styleName="Style à thème 2 - Accentuation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userId="085c9127a006cce5" providerId="LiveId" clId="{4169258F-FB1F-4DEF-904A-CE44CF0AC2CA}"/>
    <pc:docChg chg="modSld">
      <pc:chgData name="" userId="085c9127a006cce5" providerId="LiveId" clId="{4169258F-FB1F-4DEF-904A-CE44CF0AC2CA}" dt="2021-02-18T13:49:08.475" v="438" actId="20577"/>
      <pc:docMkLst>
        <pc:docMk/>
      </pc:docMkLst>
      <pc:sldChg chg="modSp">
        <pc:chgData name="" userId="085c9127a006cce5" providerId="LiveId" clId="{4169258F-FB1F-4DEF-904A-CE44CF0AC2CA}" dt="2021-02-18T13:49:08.475" v="438" actId="20577"/>
        <pc:sldMkLst>
          <pc:docMk/>
          <pc:sldMk cId="2801600133" sldId="270"/>
        </pc:sldMkLst>
        <pc:spChg chg="mod">
          <ac:chgData name="" userId="085c9127a006cce5" providerId="LiveId" clId="{4169258F-FB1F-4DEF-904A-CE44CF0AC2CA}" dt="2021-02-18T13:31:36.814" v="188" actId="1076"/>
          <ac:spMkLst>
            <pc:docMk/>
            <pc:sldMk cId="2801600133" sldId="270"/>
            <ac:spMk id="6" creationId="{00000000-0000-0000-0000-000000000000}"/>
          </ac:spMkLst>
        </pc:spChg>
        <pc:spChg chg="mod">
          <ac:chgData name="" userId="085c9127a006cce5" providerId="LiveId" clId="{4169258F-FB1F-4DEF-904A-CE44CF0AC2CA}" dt="2021-02-18T13:49:08.475" v="438" actId="20577"/>
          <ac:spMkLst>
            <pc:docMk/>
            <pc:sldMk cId="2801600133" sldId="270"/>
            <ac:spMk id="7" creationId="{00000000-0000-0000-0000-000000000000}"/>
          </ac:spMkLst>
        </pc:spChg>
      </pc:sldChg>
      <pc:sldChg chg="modSp">
        <pc:chgData name="" userId="085c9127a006cce5" providerId="LiveId" clId="{4169258F-FB1F-4DEF-904A-CE44CF0AC2CA}" dt="2021-02-18T13:36:27.449" v="256" actId="20577"/>
        <pc:sldMkLst>
          <pc:docMk/>
          <pc:sldMk cId="1874916978" sldId="273"/>
        </pc:sldMkLst>
        <pc:graphicFrameChg chg="modGraphic">
          <ac:chgData name="" userId="085c9127a006cce5" providerId="LiveId" clId="{4169258F-FB1F-4DEF-904A-CE44CF0AC2CA}" dt="2021-02-18T13:36:27.449" v="256" actId="20577"/>
          <ac:graphicFrameMkLst>
            <pc:docMk/>
            <pc:sldMk cId="1874916978" sldId="273"/>
            <ac:graphicFrameMk id="6" creationId="{289E1CB1-A513-4437-AB95-8790523995B7}"/>
          </ac:graphicFrameMkLst>
        </pc:graphicFrameChg>
      </pc:sldChg>
      <pc:sldChg chg="modSp">
        <pc:chgData name="" userId="085c9127a006cce5" providerId="LiveId" clId="{4169258F-FB1F-4DEF-904A-CE44CF0AC2CA}" dt="2021-02-18T13:38:15.497" v="309" actId="20577"/>
        <pc:sldMkLst>
          <pc:docMk/>
          <pc:sldMk cId="1689815757" sldId="274"/>
        </pc:sldMkLst>
        <pc:spChg chg="mod">
          <ac:chgData name="" userId="085c9127a006cce5" providerId="LiveId" clId="{4169258F-FB1F-4DEF-904A-CE44CF0AC2CA}" dt="2021-02-18T13:38:15.497" v="309" actId="20577"/>
          <ac:spMkLst>
            <pc:docMk/>
            <pc:sldMk cId="1689815757" sldId="274"/>
            <ac:spMk id="2" creationId="{4B0FA81E-DE1C-4016-8968-C49147A91831}"/>
          </ac:spMkLst>
        </pc:spChg>
      </pc:sldChg>
    </pc:docChg>
  </pc:docChgLst>
  <pc:docChgLst>
    <pc:chgData userId="085c9127a006cce5" providerId="LiveId" clId="{9342819D-BEB8-4DBA-9D8C-0491355AD57A}"/>
    <pc:docChg chg="delSld">
      <pc:chgData name="" userId="085c9127a006cce5" providerId="LiveId" clId="{9342819D-BEB8-4DBA-9D8C-0491355AD57A}" dt="2021-02-18T07:43:42.978" v="1" actId="2696"/>
      <pc:docMkLst>
        <pc:docMk/>
      </pc:docMkLst>
      <pc:sldChg chg="del">
        <pc:chgData name="" userId="085c9127a006cce5" providerId="LiveId" clId="{9342819D-BEB8-4DBA-9D8C-0491355AD57A}" dt="2021-02-18T07:43:41.217" v="0" actId="2696"/>
        <pc:sldMkLst>
          <pc:docMk/>
          <pc:sldMk cId="2394589207" sldId="271"/>
        </pc:sldMkLst>
      </pc:sldChg>
      <pc:sldChg chg="del">
        <pc:chgData name="" userId="085c9127a006cce5" providerId="LiveId" clId="{9342819D-BEB8-4DBA-9D8C-0491355AD57A}" dt="2021-02-18T07:43:42.978" v="1" actId="2696"/>
        <pc:sldMkLst>
          <pc:docMk/>
          <pc:sldMk cId="3396437196" sldId="27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775A-6C74-4D7C-A5C1-217D59B0B72E}" type="datetimeFigureOut">
              <a:rPr lang="fr-FR" smtClean="0"/>
              <a:t>18/02/2021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8397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775A-6C74-4D7C-A5C1-217D59B0B72E}" type="datetimeFigureOut">
              <a:rPr lang="fr-FR" smtClean="0"/>
              <a:t>18/02/2021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9723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775A-6C74-4D7C-A5C1-217D59B0B72E}" type="datetimeFigureOut">
              <a:rPr lang="fr-FR" smtClean="0"/>
              <a:t>18/02/2021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3800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775A-6C74-4D7C-A5C1-217D59B0B72E}" type="datetimeFigureOut">
              <a:rPr lang="fr-FR" smtClean="0"/>
              <a:t>18/02/2021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6168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775A-6C74-4D7C-A5C1-217D59B0B72E}" type="datetimeFigureOut">
              <a:rPr lang="fr-FR" smtClean="0"/>
              <a:t>18/02/2021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6365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775A-6C74-4D7C-A5C1-217D59B0B72E}" type="datetimeFigureOut">
              <a:rPr lang="fr-FR" smtClean="0"/>
              <a:t>18/02/2021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4696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775A-6C74-4D7C-A5C1-217D59B0B72E}" type="datetimeFigureOut">
              <a:rPr lang="fr-FR" smtClean="0"/>
              <a:t>18/02/2021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6940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775A-6C74-4D7C-A5C1-217D59B0B72E}" type="datetimeFigureOut">
              <a:rPr lang="fr-FR" smtClean="0"/>
              <a:t>18/02/2021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9850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775A-6C74-4D7C-A5C1-217D59B0B72E}" type="datetimeFigureOut">
              <a:rPr lang="fr-FR" smtClean="0"/>
              <a:t>18/02/2021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710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775A-6C74-4D7C-A5C1-217D59B0B72E}" type="datetimeFigureOut">
              <a:rPr lang="fr-FR" smtClean="0"/>
              <a:t>18/02/2021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6875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775A-6C74-4D7C-A5C1-217D59B0B72E}" type="datetimeFigureOut">
              <a:rPr lang="fr-FR" smtClean="0"/>
              <a:t>18/02/2021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4492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AA775A-6C74-4D7C-A5C1-217D59B0B72E}" type="datetimeFigureOut">
              <a:rPr lang="fr-FR" smtClean="0"/>
              <a:t>18/02/2021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0036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M41M13 / M41F13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3200" dirty="0"/>
              <a:t>Chapitre 3 : Les écarts sur charges de personnel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4732" y="395288"/>
            <a:ext cx="1190625" cy="136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024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562310"/>
            <a:ext cx="9144000" cy="913471"/>
          </a:xfrm>
        </p:spPr>
        <p:txBody>
          <a:bodyPr>
            <a:normAutofit/>
          </a:bodyPr>
          <a:lstStyle/>
          <a:p>
            <a:pPr algn="l"/>
            <a:r>
              <a:rPr lang="fr-FR" sz="4000" dirty="0"/>
              <a:t>Masse salariale = somme des salaires bruts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4732" y="395288"/>
            <a:ext cx="1190625" cy="1362075"/>
          </a:xfrm>
          <a:prstGeom prst="rect">
            <a:avLst/>
          </a:prstGeom>
        </p:spPr>
      </p:pic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5374754"/>
              </p:ext>
            </p:extLst>
          </p:nvPr>
        </p:nvGraphicFramePr>
        <p:xfrm>
          <a:off x="411893" y="2982374"/>
          <a:ext cx="5082745" cy="1111830"/>
        </p:xfrm>
        <a:graphic>
          <a:graphicData uri="http://schemas.openxmlformats.org/drawingml/2006/table">
            <a:tbl>
              <a:tblPr/>
              <a:tblGrid>
                <a:gridCol w="35669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57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610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Salaire brut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3 000,00 €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10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Charges sociales salariales (20%)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600,00 €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10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Salaire net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2 400,00 €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7211716" y="3338234"/>
            <a:ext cx="4271426" cy="40011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fr-FR" sz="2000" dirty="0">
                <a:solidFill>
                  <a:srgbClr val="000000"/>
                </a:solidFill>
                <a:latin typeface="Calibri" panose="020F0502020204030204" pitchFamily="34" charset="0"/>
              </a:rPr>
              <a:t>Charges patronales (42%)</a:t>
            </a:r>
            <a:r>
              <a:rPr lang="fr-FR" sz="2000" dirty="0"/>
              <a:t> </a:t>
            </a:r>
            <a:r>
              <a:rPr lang="fr-FR" sz="2000" dirty="0">
                <a:solidFill>
                  <a:srgbClr val="000000"/>
                </a:solidFill>
                <a:latin typeface="Calibri" panose="020F0502020204030204" pitchFamily="34" charset="0"/>
              </a:rPr>
              <a:t>    1 260,00 € </a:t>
            </a:r>
            <a:endParaRPr lang="fr-FR" sz="2000" dirty="0"/>
          </a:p>
        </p:txBody>
      </p:sp>
      <p:cxnSp>
        <p:nvCxnSpPr>
          <p:cNvPr id="13" name="Connecteur droit avec flèche 12"/>
          <p:cNvCxnSpPr/>
          <p:nvPr/>
        </p:nvCxnSpPr>
        <p:spPr>
          <a:xfrm>
            <a:off x="5840627" y="5035349"/>
            <a:ext cx="1622854" cy="6801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273653" y="4869126"/>
            <a:ext cx="5566974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b="1" dirty="0">
                <a:solidFill>
                  <a:srgbClr val="000000"/>
                </a:solidFill>
                <a:latin typeface="Calibri" panose="020F0502020204030204" pitchFamily="34" charset="0"/>
              </a:rPr>
              <a:t>COUT EMPLOYEUR (Salaire brut + Charges Patronales)</a:t>
            </a:r>
            <a:r>
              <a:rPr lang="fr-FR" dirty="0"/>
              <a:t> </a:t>
            </a:r>
            <a:r>
              <a:rPr lang="fr-FR" b="1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</a:p>
          <a:p>
            <a:pPr algn="ctr"/>
            <a:r>
              <a:rPr lang="fr-FR" b="1" dirty="0">
                <a:solidFill>
                  <a:srgbClr val="000000"/>
                </a:solidFill>
                <a:latin typeface="Calibri" panose="020F0502020204030204" pitchFamily="34" charset="0"/>
              </a:rPr>
              <a:t>   4 260,00 € </a:t>
            </a:r>
            <a:endParaRPr lang="fr-FR" dirty="0"/>
          </a:p>
        </p:txBody>
      </p:sp>
      <p:graphicFrame>
        <p:nvGraphicFramePr>
          <p:cNvPr id="16" name="Tableau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5091766"/>
              </p:ext>
            </p:extLst>
          </p:nvPr>
        </p:nvGraphicFramePr>
        <p:xfrm>
          <a:off x="6820928" y="5700979"/>
          <a:ext cx="5239265" cy="790438"/>
        </p:xfrm>
        <a:graphic>
          <a:graphicData uri="http://schemas.openxmlformats.org/drawingml/2006/table">
            <a:tbl>
              <a:tblPr/>
              <a:tblGrid>
                <a:gridCol w="38635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57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5219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Montant versé au salarié (salaire net)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2 400,00 €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5219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Montant versé aux organismes sociaux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1 860,00 €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8" name="Connecteur droit avec flèche 17"/>
          <p:cNvCxnSpPr/>
          <p:nvPr/>
        </p:nvCxnSpPr>
        <p:spPr>
          <a:xfrm>
            <a:off x="5494638" y="3141411"/>
            <a:ext cx="1622854" cy="2740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752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8220" y="328613"/>
            <a:ext cx="1190625" cy="1362075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733245" y="834682"/>
            <a:ext cx="10515600" cy="1325563"/>
          </a:xfrm>
        </p:spPr>
        <p:txBody>
          <a:bodyPr/>
          <a:lstStyle/>
          <a:p>
            <a:r>
              <a:rPr lang="fr-FR" b="1" dirty="0"/>
              <a:t>Variation  de la masse salariale : 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466335" y="2397210"/>
            <a:ext cx="682916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4000" dirty="0"/>
              <a:t>Effectif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4000" dirty="0"/>
              <a:t>Structure de l’effectif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4000" dirty="0"/>
              <a:t>Mesures collectives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4000" dirty="0"/>
              <a:t>Mesures individuelles</a:t>
            </a:r>
          </a:p>
        </p:txBody>
      </p:sp>
    </p:spTree>
    <p:extLst>
      <p:ext uri="{BB962C8B-B14F-4D97-AF65-F5344CB8AC3E}">
        <p14:creationId xmlns:p14="http://schemas.microsoft.com/office/powerpoint/2010/main" val="4178288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8220" y="328613"/>
            <a:ext cx="1190625" cy="1362075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601440" y="1510184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fr-FR" sz="4900" b="1" dirty="0"/>
              <a:t>L’écart sur volume de la masse salariale : </a:t>
            </a:r>
            <a:br>
              <a:rPr lang="fr-FR" b="1" dirty="0"/>
            </a:br>
            <a:br>
              <a:rPr lang="fr-FR" b="1" dirty="0"/>
            </a:br>
            <a:r>
              <a:rPr lang="fr-FR" sz="3600" b="1" dirty="0"/>
              <a:t>Masse salariale de N – Masse Salariale de N-1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89471" y="3303373"/>
            <a:ext cx="1186248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3200" dirty="0"/>
              <a:t>Ecart lié à une modification de l’effectif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3200" dirty="0"/>
              <a:t>Ecart lié à une modification de la structure de l’effectif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3200" dirty="0"/>
              <a:t>Ecart lié à une modification des salaires</a:t>
            </a:r>
          </a:p>
        </p:txBody>
      </p:sp>
    </p:spTree>
    <p:extLst>
      <p:ext uri="{BB962C8B-B14F-4D97-AF65-F5344CB8AC3E}">
        <p14:creationId xmlns:p14="http://schemas.microsoft.com/office/powerpoint/2010/main" val="2813901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8220" y="328613"/>
            <a:ext cx="1190625" cy="1362075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601440" y="1510184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fr-FR" sz="4900" b="1" dirty="0"/>
              <a:t>Deux informations importantes à calculer pour le calcul des 3 écarts</a:t>
            </a:r>
            <a:br>
              <a:rPr lang="fr-FR" b="1" dirty="0"/>
            </a:br>
            <a:br>
              <a:rPr lang="fr-FR" b="1" dirty="0"/>
            </a:br>
            <a:endParaRPr lang="fr-FR" sz="3600" b="1" dirty="0"/>
          </a:p>
        </p:txBody>
      </p:sp>
      <p:sp>
        <p:nvSpPr>
          <p:cNvPr id="7" name="ZoneTexte 6"/>
          <p:cNvSpPr txBox="1"/>
          <p:nvPr/>
        </p:nvSpPr>
        <p:spPr>
          <a:xfrm>
            <a:off x="329514" y="2872259"/>
            <a:ext cx="11862486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3200" dirty="0"/>
          </a:p>
          <a:p>
            <a:r>
              <a:rPr lang="fr-FR" sz="3200" dirty="0"/>
              <a:t>Masse salariale à salaire constant :</a:t>
            </a:r>
          </a:p>
          <a:p>
            <a:pPr algn="ctr"/>
            <a:r>
              <a:rPr lang="fr-FR" sz="2800" dirty="0"/>
              <a:t>Effectif de N * salaire moyen de N-1 (toutes catégorie) </a:t>
            </a:r>
          </a:p>
          <a:p>
            <a:endParaRPr lang="fr-FR" sz="3200" dirty="0"/>
          </a:p>
          <a:p>
            <a:r>
              <a:rPr lang="fr-FR" sz="3200" dirty="0"/>
              <a:t>Masse salariale à structure constante :</a:t>
            </a:r>
          </a:p>
          <a:p>
            <a:pPr algn="ctr"/>
            <a:r>
              <a:rPr lang="fr-FR" sz="2800" dirty="0"/>
              <a:t>Effectif par catégorie de N * Salaire moyen de N-1 (par catégorie)</a:t>
            </a:r>
          </a:p>
        </p:txBody>
      </p:sp>
    </p:spTree>
    <p:extLst>
      <p:ext uri="{BB962C8B-B14F-4D97-AF65-F5344CB8AC3E}">
        <p14:creationId xmlns:p14="http://schemas.microsoft.com/office/powerpoint/2010/main" val="233543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8220" y="328613"/>
            <a:ext cx="1190625" cy="1362075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230659" y="4582248"/>
            <a:ext cx="9827561" cy="206210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3200" dirty="0"/>
              <a:t>Ecart lié à une modification des salaires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3200" dirty="0"/>
          </a:p>
          <a:p>
            <a:pPr algn="ctr"/>
            <a:r>
              <a:rPr lang="fr-FR" sz="3200" dirty="0"/>
              <a:t>MS N – MS à structure constante</a:t>
            </a:r>
          </a:p>
          <a:p>
            <a:pPr algn="ctr"/>
            <a:endParaRPr lang="fr-FR" sz="3200" dirty="0"/>
          </a:p>
        </p:txBody>
      </p:sp>
      <p:sp>
        <p:nvSpPr>
          <p:cNvPr id="5" name="ZoneTexte 4"/>
          <p:cNvSpPr txBox="1"/>
          <p:nvPr/>
        </p:nvSpPr>
        <p:spPr>
          <a:xfrm>
            <a:off x="230659" y="2685085"/>
            <a:ext cx="9761838" cy="156966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3200" dirty="0"/>
              <a:t>Ecart lié à une modification de la structure de l’effectif</a:t>
            </a:r>
          </a:p>
          <a:p>
            <a:endParaRPr lang="fr-FR" sz="3200" dirty="0"/>
          </a:p>
          <a:p>
            <a:pPr algn="ctr"/>
            <a:r>
              <a:rPr lang="fr-FR" sz="3200" dirty="0"/>
              <a:t>MS structure constante – MS salaire contant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230659" y="233924"/>
            <a:ext cx="9761838" cy="212365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3200" dirty="0"/>
              <a:t>Ecart lié à une modification de l’effectif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3200" dirty="0"/>
          </a:p>
          <a:p>
            <a:pPr algn="ctr"/>
            <a:r>
              <a:rPr lang="fr-FR" sz="3200" dirty="0"/>
              <a:t>MS salaire constant – MS N-1</a:t>
            </a:r>
          </a:p>
          <a:p>
            <a:pPr algn="ctr"/>
            <a:r>
              <a:rPr lang="fr-FR" dirty="0"/>
              <a:t>(Effectif de N * Salaire moyen N-1) – (Effectif de N-1 * Salaire Moyen N-1)</a:t>
            </a:r>
          </a:p>
          <a:p>
            <a:pPr algn="ctr"/>
            <a:r>
              <a:rPr lang="fr-FR" dirty="0"/>
              <a:t>(Effectif de N – Effectif de N-1) * Salaire Moyen N-1</a:t>
            </a:r>
          </a:p>
        </p:txBody>
      </p:sp>
    </p:spTree>
    <p:extLst>
      <p:ext uri="{BB962C8B-B14F-4D97-AF65-F5344CB8AC3E}">
        <p14:creationId xmlns:p14="http://schemas.microsoft.com/office/powerpoint/2010/main" val="2801600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8220" y="328613"/>
            <a:ext cx="1190625" cy="1362075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0" y="537062"/>
            <a:ext cx="4046061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fr-FR" sz="4900" b="1" dirty="0"/>
              <a:t>Exemple</a:t>
            </a:r>
            <a:br>
              <a:rPr lang="fr-FR" sz="4900" b="1" dirty="0"/>
            </a:br>
            <a:br>
              <a:rPr lang="fr-FR" b="1" dirty="0"/>
            </a:br>
            <a:br>
              <a:rPr lang="fr-FR" b="1" dirty="0"/>
            </a:br>
            <a:endParaRPr lang="fr-FR" sz="3600" b="1" dirty="0"/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30FEA8D8-BEA8-440F-9D6C-982A7BD966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7880762"/>
              </p:ext>
            </p:extLst>
          </p:nvPr>
        </p:nvGraphicFramePr>
        <p:xfrm>
          <a:off x="310391" y="1009650"/>
          <a:ext cx="8556771" cy="2336892"/>
        </p:xfrm>
        <a:graphic>
          <a:graphicData uri="http://schemas.openxmlformats.org/drawingml/2006/table">
            <a:tbl>
              <a:tblPr/>
              <a:tblGrid>
                <a:gridCol w="3605770">
                  <a:extLst>
                    <a:ext uri="{9D8B030D-6E8A-4147-A177-3AD203B41FA5}">
                      <a16:colId xmlns:a16="http://schemas.microsoft.com/office/drawing/2014/main" val="2142478328"/>
                    </a:ext>
                  </a:extLst>
                </a:gridCol>
                <a:gridCol w="2006466">
                  <a:extLst>
                    <a:ext uri="{9D8B030D-6E8A-4147-A177-3AD203B41FA5}">
                      <a16:colId xmlns:a16="http://schemas.microsoft.com/office/drawing/2014/main" val="3195987713"/>
                    </a:ext>
                  </a:extLst>
                </a:gridCol>
                <a:gridCol w="1917231">
                  <a:extLst>
                    <a:ext uri="{9D8B030D-6E8A-4147-A177-3AD203B41FA5}">
                      <a16:colId xmlns:a16="http://schemas.microsoft.com/office/drawing/2014/main" val="1951348831"/>
                    </a:ext>
                  </a:extLst>
                </a:gridCol>
                <a:gridCol w="1027304">
                  <a:extLst>
                    <a:ext uri="{9D8B030D-6E8A-4147-A177-3AD203B41FA5}">
                      <a16:colId xmlns:a16="http://schemas.microsoft.com/office/drawing/2014/main" val="1460295810"/>
                    </a:ext>
                  </a:extLst>
                </a:gridCol>
              </a:tblGrid>
              <a:tr h="355691"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CADRES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EMPLOYES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6516830"/>
                  </a:ext>
                </a:extLst>
              </a:tr>
              <a:tr h="355691"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Effectif N-1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5424181"/>
                  </a:ext>
                </a:extLst>
              </a:tr>
              <a:tr h="626017"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Salaire moyen N-1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48 500,00 €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21 200,00 €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8654784"/>
                  </a:ext>
                </a:extLst>
              </a:tr>
              <a:tr h="373476"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Effectif 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142837"/>
                  </a:ext>
                </a:extLst>
              </a:tr>
              <a:tr h="626017"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Salaire moyen 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49 700,00 €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21 600,00 €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3852042"/>
                  </a:ext>
                </a:extLst>
              </a:tr>
            </a:tbl>
          </a:graphicData>
        </a:graphic>
      </p:graphicFrame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289E1CB1-A513-4437-AB95-8790523995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2904769"/>
              </p:ext>
            </p:extLst>
          </p:nvPr>
        </p:nvGraphicFramePr>
        <p:xfrm>
          <a:off x="3254928" y="4261607"/>
          <a:ext cx="8112155" cy="2016694"/>
        </p:xfrm>
        <a:graphic>
          <a:graphicData uri="http://schemas.openxmlformats.org/drawingml/2006/table">
            <a:tbl>
              <a:tblPr>
                <a:tableStyleId>{18603FDC-E32A-4AB5-989C-0864C3EAD2B8}</a:tableStyleId>
              </a:tblPr>
              <a:tblGrid>
                <a:gridCol w="5565067">
                  <a:extLst>
                    <a:ext uri="{9D8B030D-6E8A-4147-A177-3AD203B41FA5}">
                      <a16:colId xmlns:a16="http://schemas.microsoft.com/office/drawing/2014/main" val="1176053126"/>
                    </a:ext>
                  </a:extLst>
                </a:gridCol>
                <a:gridCol w="2547088">
                  <a:extLst>
                    <a:ext uri="{9D8B030D-6E8A-4147-A177-3AD203B41FA5}">
                      <a16:colId xmlns:a16="http://schemas.microsoft.com/office/drawing/2014/main" val="6472266"/>
                    </a:ext>
                  </a:extLst>
                </a:gridCol>
              </a:tblGrid>
              <a:tr h="486562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>
                          <a:effectLst/>
                        </a:rPr>
                        <a:t> </a:t>
                      </a:r>
                      <a:endParaRPr lang="fr-F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u="none" strike="noStrike">
                          <a:effectLst/>
                        </a:rPr>
                        <a:t>ECART</a:t>
                      </a:r>
                      <a:endParaRPr lang="fr-F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2562384"/>
                  </a:ext>
                </a:extLst>
              </a:tr>
              <a:tr h="510044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>
                          <a:effectLst/>
                        </a:rPr>
                        <a:t>MASSE SALARIALE N (49700*40) + (21600*95)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>
                          <a:effectLst/>
                        </a:rPr>
                        <a:t>         4 040 000,00 € </a:t>
                      </a:r>
                      <a:endParaRPr lang="fr-F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4995346"/>
                  </a:ext>
                </a:extLst>
              </a:tr>
              <a:tr h="510044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>
                          <a:effectLst/>
                        </a:rPr>
                        <a:t>MASSE SALARIALE N-1 (48500*30)+(21200*100)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>
                          <a:effectLst/>
                        </a:rPr>
                        <a:t>         3 575 000,00 € </a:t>
                      </a:r>
                      <a:endParaRPr lang="fr-F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039712"/>
                  </a:ext>
                </a:extLst>
              </a:tr>
              <a:tr h="510044"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b="1" u="none" strike="noStrike" dirty="0">
                          <a:effectLst/>
                        </a:rPr>
                        <a:t>ECART TOTAL DE LA MASSE SALARIALE (D)</a:t>
                      </a:r>
                      <a:endParaRPr lang="fr-F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b="1" u="none" strike="noStrike" dirty="0">
                          <a:effectLst/>
                        </a:rPr>
                        <a:t>            465 000,00 € </a:t>
                      </a:r>
                      <a:endParaRPr lang="fr-F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01395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4916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8220" y="328613"/>
            <a:ext cx="1190625" cy="1362075"/>
          </a:xfrm>
          <a:prstGeom prst="rect">
            <a:avLst/>
          </a:prstGeom>
        </p:spPr>
      </p:pic>
      <p:sp>
        <p:nvSpPr>
          <p:cNvPr id="5" name="Titre 3">
            <a:extLst>
              <a:ext uri="{FF2B5EF4-FFF2-40B4-BE49-F238E27FC236}">
                <a16:creationId xmlns:a16="http://schemas.microsoft.com/office/drawing/2014/main" id="{76A10FD1-B057-41E3-BC56-808BC9CD0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37062"/>
            <a:ext cx="5813571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fr-FR" sz="4900" b="1" dirty="0"/>
              <a:t>Analyse de cet écart</a:t>
            </a:r>
            <a:br>
              <a:rPr lang="fr-FR" sz="4900" b="1" dirty="0"/>
            </a:br>
            <a:br>
              <a:rPr lang="fr-FR" b="1" dirty="0"/>
            </a:br>
            <a:br>
              <a:rPr lang="fr-FR" b="1" dirty="0"/>
            </a:br>
            <a:endParaRPr lang="fr-FR" sz="3600" b="1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4B0FA81E-DE1C-4016-8968-C49147A91831}"/>
              </a:ext>
            </a:extLst>
          </p:cNvPr>
          <p:cNvSpPr txBox="1"/>
          <p:nvPr/>
        </p:nvSpPr>
        <p:spPr>
          <a:xfrm>
            <a:off x="897622" y="1266738"/>
            <a:ext cx="6912528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Etape 1 : Calcul du salaire moyen de N-1 sans distinction de catégorie</a:t>
            </a:r>
          </a:p>
          <a:p>
            <a:endParaRPr lang="fr-FR" dirty="0"/>
          </a:p>
          <a:p>
            <a:r>
              <a:rPr lang="fr-FR" dirty="0"/>
              <a:t>3 575 5000   /  130  = 27 500€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1674DA1F-F89A-46B5-8859-DC0836AEEA2F}"/>
              </a:ext>
            </a:extLst>
          </p:cNvPr>
          <p:cNvSpPr txBox="1"/>
          <p:nvPr/>
        </p:nvSpPr>
        <p:spPr>
          <a:xfrm>
            <a:off x="957743" y="2619408"/>
            <a:ext cx="6249798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Etape 2 : Détermination des masses salariales « intermédiaires »</a:t>
            </a:r>
          </a:p>
          <a:p>
            <a:endParaRPr lang="fr-FR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95F19BEF-49F5-4E3E-A0CB-B4E991F0E767}"/>
              </a:ext>
            </a:extLst>
          </p:cNvPr>
          <p:cNvSpPr txBox="1"/>
          <p:nvPr/>
        </p:nvSpPr>
        <p:spPr>
          <a:xfrm>
            <a:off x="5120080" y="4487382"/>
            <a:ext cx="6249798" cy="175432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fr-FR" dirty="0"/>
          </a:p>
          <a:p>
            <a:r>
              <a:rPr lang="fr-FR" dirty="0"/>
              <a:t>Masse salariale à structure constante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Salaire moyen des cadres de N-1 : 48500€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Salaire moyen des employés de N-1 : 21200€</a:t>
            </a:r>
          </a:p>
          <a:p>
            <a:endParaRPr lang="fr-FR" dirty="0"/>
          </a:p>
          <a:p>
            <a:r>
              <a:rPr lang="fr-FR" dirty="0"/>
              <a:t>(40*48500) + (95*21200)    =  3 954 000€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AA7C2FDE-0F80-4CEF-A25D-385BE886962F}"/>
              </a:ext>
            </a:extLst>
          </p:cNvPr>
          <p:cNvSpPr txBox="1"/>
          <p:nvPr/>
        </p:nvSpPr>
        <p:spPr>
          <a:xfrm>
            <a:off x="5120080" y="3366034"/>
            <a:ext cx="6249798" cy="9233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fr-FR" dirty="0"/>
          </a:p>
          <a:p>
            <a:r>
              <a:rPr lang="fr-FR" dirty="0"/>
              <a:t>Masse salariale à salaire constant    :  135 * 27 500 =  3 712 500€</a:t>
            </a:r>
          </a:p>
          <a:p>
            <a:endParaRPr lang="fr-FR" dirty="0"/>
          </a:p>
        </p:txBody>
      </p:sp>
      <p:sp>
        <p:nvSpPr>
          <p:cNvPr id="3" name="Flèche : courbe vers la droite 2">
            <a:extLst>
              <a:ext uri="{FF2B5EF4-FFF2-40B4-BE49-F238E27FC236}">
                <a16:creationId xmlns:a16="http://schemas.microsoft.com/office/drawing/2014/main" id="{69F07219-E5D8-4397-85EF-B88EAC3D2D83}"/>
              </a:ext>
            </a:extLst>
          </p:cNvPr>
          <p:cNvSpPr/>
          <p:nvPr/>
        </p:nvSpPr>
        <p:spPr>
          <a:xfrm>
            <a:off x="1870745" y="3654908"/>
            <a:ext cx="2340528" cy="1554061"/>
          </a:xfrm>
          <a:prstGeom prst="curved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815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9" grpId="0" animBg="1"/>
      <p:bldP spid="10" grpId="0" animBg="1"/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8220" y="328613"/>
            <a:ext cx="1190625" cy="1362075"/>
          </a:xfrm>
          <a:prstGeom prst="rect">
            <a:avLst/>
          </a:prstGeom>
        </p:spPr>
      </p:pic>
      <p:sp>
        <p:nvSpPr>
          <p:cNvPr id="5" name="Titre 3">
            <a:extLst>
              <a:ext uri="{FF2B5EF4-FFF2-40B4-BE49-F238E27FC236}">
                <a16:creationId xmlns:a16="http://schemas.microsoft.com/office/drawing/2014/main" id="{76A10FD1-B057-41E3-BC56-808BC9CD0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37062"/>
            <a:ext cx="5813571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fr-FR" sz="4900" b="1" dirty="0"/>
              <a:t>Analyse de cet écart</a:t>
            </a:r>
            <a:br>
              <a:rPr lang="fr-FR" sz="4900" b="1" dirty="0"/>
            </a:br>
            <a:br>
              <a:rPr lang="fr-FR" b="1" dirty="0"/>
            </a:br>
            <a:br>
              <a:rPr lang="fr-FR" b="1" dirty="0"/>
            </a:br>
            <a:endParaRPr lang="fr-FR" sz="3600" b="1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4B0FA81E-DE1C-4016-8968-C49147A91831}"/>
              </a:ext>
            </a:extLst>
          </p:cNvPr>
          <p:cNvSpPr txBox="1"/>
          <p:nvPr/>
        </p:nvSpPr>
        <p:spPr>
          <a:xfrm>
            <a:off x="553673" y="1543737"/>
            <a:ext cx="6610525" cy="156966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Ecart lié à la variation de l’effectif</a:t>
            </a:r>
          </a:p>
          <a:p>
            <a:endParaRPr lang="fr-FR" dirty="0"/>
          </a:p>
          <a:p>
            <a:r>
              <a:rPr lang="fr-FR" dirty="0"/>
              <a:t>3 712 500– 3 575 000   =  137 500 (D)</a:t>
            </a:r>
          </a:p>
          <a:p>
            <a:r>
              <a:rPr lang="fr-FR" dirty="0"/>
              <a:t>Ou</a:t>
            </a:r>
          </a:p>
          <a:p>
            <a:r>
              <a:rPr lang="fr-FR" dirty="0"/>
              <a:t>(135 – 130)  * 27500  = 137 500(D)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6B3EF3BC-831F-46D7-9E67-BB216D31CC18}"/>
              </a:ext>
            </a:extLst>
          </p:cNvPr>
          <p:cNvSpPr txBox="1"/>
          <p:nvPr/>
        </p:nvSpPr>
        <p:spPr>
          <a:xfrm>
            <a:off x="536895" y="3671826"/>
            <a:ext cx="6610525" cy="10156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Ecart lié à la variation de la composition de l’effectif</a:t>
            </a:r>
          </a:p>
          <a:p>
            <a:endParaRPr lang="fr-FR" dirty="0"/>
          </a:p>
          <a:p>
            <a:r>
              <a:rPr lang="fr-FR" dirty="0"/>
              <a:t>3 954 000 – 3 712 500=  241 500(D)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3B97C242-32F9-4A65-B95C-158E25DF9448}"/>
              </a:ext>
            </a:extLst>
          </p:cNvPr>
          <p:cNvSpPr txBox="1"/>
          <p:nvPr/>
        </p:nvSpPr>
        <p:spPr>
          <a:xfrm>
            <a:off x="545284" y="5245917"/>
            <a:ext cx="6602136" cy="10156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Ecart lié à la variation des salaires </a:t>
            </a:r>
          </a:p>
          <a:p>
            <a:endParaRPr lang="fr-FR" dirty="0"/>
          </a:p>
          <a:p>
            <a:r>
              <a:rPr lang="fr-FR" dirty="0"/>
              <a:t>4 040 000 – 3 954 000  = 86 000 (D)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B3D5F511-3244-42BD-83A1-3F1843DD88E2}"/>
              </a:ext>
            </a:extLst>
          </p:cNvPr>
          <p:cNvSpPr txBox="1"/>
          <p:nvPr/>
        </p:nvSpPr>
        <p:spPr>
          <a:xfrm>
            <a:off x="7633981" y="1690688"/>
            <a:ext cx="42028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Augmentation liée à un effectif plus important en N (sans prendre en compte l'augmentation des salaires et la modification de la structure)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1927EA32-286D-4479-8C87-4F33AA80FAE0}"/>
              </a:ext>
            </a:extLst>
          </p:cNvPr>
          <p:cNvSpPr txBox="1"/>
          <p:nvPr/>
        </p:nvSpPr>
        <p:spPr>
          <a:xfrm>
            <a:off x="7782186" y="3656609"/>
            <a:ext cx="40574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Augmentation liée à une modification de la structure de l'effectif (sans prendre en compte les variations de salaires)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79C4F0F4-664C-4DA7-8269-0CF45D2327B6}"/>
              </a:ext>
            </a:extLst>
          </p:cNvPr>
          <p:cNvSpPr txBox="1"/>
          <p:nvPr/>
        </p:nvSpPr>
        <p:spPr>
          <a:xfrm>
            <a:off x="7779390" y="5167312"/>
            <a:ext cx="40574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Augmentation liée uniquement aux variations des salaires (sans tenir compte de l'effectif)</a:t>
            </a:r>
          </a:p>
        </p:txBody>
      </p:sp>
    </p:spTree>
    <p:extLst>
      <p:ext uri="{BB962C8B-B14F-4D97-AF65-F5344CB8AC3E}">
        <p14:creationId xmlns:p14="http://schemas.microsoft.com/office/powerpoint/2010/main" val="1563320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2" grpId="0" animBg="1"/>
      <p:bldP spid="13" grpId="0" animBg="1"/>
      <p:bldP spid="4" grpId="0"/>
      <p:bldP spid="14" grpId="0"/>
      <p:bldP spid="15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aporama coût variable SR.potm" id="{8A7AE2D5-F4BE-46D3-8A01-BE45DB884121}" vid="{573FFC9E-9E86-487A-93DD-8A917BDD128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Diaporama coût variable SR</Template>
  <TotalTime>4798</TotalTime>
  <Words>583</Words>
  <Application>Microsoft Office PowerPoint</Application>
  <PresentationFormat>Grand écran</PresentationFormat>
  <Paragraphs>101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Thème Office</vt:lpstr>
      <vt:lpstr>M41M13 / M41F13 </vt:lpstr>
      <vt:lpstr>Masse salariale = somme des salaires bruts</vt:lpstr>
      <vt:lpstr>Variation  de la masse salariale : </vt:lpstr>
      <vt:lpstr>L’écart sur volume de la masse salariale :   Masse salariale de N – Masse Salariale de N-1</vt:lpstr>
      <vt:lpstr>Deux informations importantes à calculer pour le calcul des 3 écarts  </vt:lpstr>
      <vt:lpstr>Présentation PowerPoint</vt:lpstr>
      <vt:lpstr>Exemple   </vt:lpstr>
      <vt:lpstr>Analyse de cet écart   </vt:lpstr>
      <vt:lpstr>Analyse de cet écart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M2205 – THEME 1</dc:title>
  <dc:creator>NOEL Eric</dc:creator>
  <cp:lastModifiedBy>NOEL Eric</cp:lastModifiedBy>
  <cp:revision>32</cp:revision>
  <dcterms:created xsi:type="dcterms:W3CDTF">2019-02-04T16:32:00Z</dcterms:created>
  <dcterms:modified xsi:type="dcterms:W3CDTF">2021-02-18T17:04:38Z</dcterms:modified>
</cp:coreProperties>
</file>