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5" r:id="rId6"/>
    <p:sldId id="27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15BF97FD-2C24-4FB3-8EE6-A92D4B97A603}"/>
    <pc:docChg chg="modSld">
      <pc:chgData name="" userId="085c9127a006cce5" providerId="LiveId" clId="{15BF97FD-2C24-4FB3-8EE6-A92D4B97A603}" dt="2021-02-19T07:51:09.317" v="23"/>
      <pc:docMkLst>
        <pc:docMk/>
      </pc:docMkLst>
      <pc:sldChg chg="modSp modAnim">
        <pc:chgData name="" userId="085c9127a006cce5" providerId="LiveId" clId="{15BF97FD-2C24-4FB3-8EE6-A92D4B97A603}" dt="2021-02-19T07:48:32.044" v="6"/>
        <pc:sldMkLst>
          <pc:docMk/>
          <pc:sldMk cId="1127591404" sldId="273"/>
        </pc:sldMkLst>
        <pc:spChg chg="mod">
          <ac:chgData name="" userId="085c9127a006cce5" providerId="LiveId" clId="{15BF97FD-2C24-4FB3-8EE6-A92D4B97A603}" dt="2021-02-19T07:47:59.020" v="2" actId="13822"/>
          <ac:spMkLst>
            <pc:docMk/>
            <pc:sldMk cId="1127591404" sldId="273"/>
            <ac:spMk id="3" creationId="{72C9DE63-A0D5-40A9-B529-87C5B0F41E85}"/>
          </ac:spMkLst>
        </pc:spChg>
        <pc:spChg chg="mod">
          <ac:chgData name="" userId="085c9127a006cce5" providerId="LiveId" clId="{15BF97FD-2C24-4FB3-8EE6-A92D4B97A603}" dt="2021-02-19T07:48:19.915" v="4" actId="1076"/>
          <ac:spMkLst>
            <pc:docMk/>
            <pc:sldMk cId="1127591404" sldId="273"/>
            <ac:spMk id="8" creationId="{153436E9-0994-43B7-93E8-233F1A3D4358}"/>
          </ac:spMkLst>
        </pc:spChg>
      </pc:sldChg>
      <pc:sldChg chg="modSp modAnim">
        <pc:chgData name="" userId="085c9127a006cce5" providerId="LiveId" clId="{15BF97FD-2C24-4FB3-8EE6-A92D4B97A603}" dt="2021-02-19T07:51:09.317" v="23"/>
        <pc:sldMkLst>
          <pc:docMk/>
          <pc:sldMk cId="2169379388" sldId="274"/>
        </pc:sldMkLst>
        <pc:spChg chg="mod">
          <ac:chgData name="" userId="085c9127a006cce5" providerId="LiveId" clId="{15BF97FD-2C24-4FB3-8EE6-A92D4B97A603}" dt="2021-02-19T07:50:31.931" v="16" actId="13822"/>
          <ac:spMkLst>
            <pc:docMk/>
            <pc:sldMk cId="2169379388" sldId="274"/>
            <ac:spMk id="2" creationId="{5CEF3AB3-4315-4371-8012-CCA56F225557}"/>
          </ac:spMkLst>
        </pc:spChg>
        <pc:spChg chg="mod">
          <ac:chgData name="" userId="085c9127a006cce5" providerId="LiveId" clId="{15BF97FD-2C24-4FB3-8EE6-A92D4B97A603}" dt="2021-02-19T07:50:49.524" v="19" actId="1076"/>
          <ac:spMkLst>
            <pc:docMk/>
            <pc:sldMk cId="2169379388" sldId="274"/>
            <ac:spMk id="3" creationId="{72C9DE63-A0D5-40A9-B529-87C5B0F41E85}"/>
          </ac:spMkLst>
        </pc:spChg>
        <pc:spChg chg="mod">
          <ac:chgData name="" userId="085c9127a006cce5" providerId="LiveId" clId="{15BF97FD-2C24-4FB3-8EE6-A92D4B97A603}" dt="2021-02-19T07:51:02.284" v="22" actId="13822"/>
          <ac:spMkLst>
            <pc:docMk/>
            <pc:sldMk cId="2169379388" sldId="274"/>
            <ac:spMk id="5" creationId="{F37EA3F8-A7C5-47EF-A00A-0847B7E0786C}"/>
          </ac:spMkLst>
        </pc:spChg>
      </pc:sldChg>
      <pc:sldChg chg="modSp modAnim">
        <pc:chgData name="" userId="085c9127a006cce5" providerId="LiveId" clId="{15BF97FD-2C24-4FB3-8EE6-A92D4B97A603}" dt="2021-02-19T07:50:00.951" v="13"/>
        <pc:sldMkLst>
          <pc:docMk/>
          <pc:sldMk cId="1995609157" sldId="275"/>
        </pc:sldMkLst>
        <pc:spChg chg="mod">
          <ac:chgData name="" userId="085c9127a006cce5" providerId="LiveId" clId="{15BF97FD-2C24-4FB3-8EE6-A92D4B97A603}" dt="2021-02-19T07:49:33.411" v="8" actId="13822"/>
          <ac:spMkLst>
            <pc:docMk/>
            <pc:sldMk cId="1995609157" sldId="275"/>
            <ac:spMk id="7" creationId="{4F1FDF20-A2CD-4EBD-8859-E3385563771D}"/>
          </ac:spMkLst>
        </pc:spChg>
        <pc:spChg chg="mod">
          <ac:chgData name="" userId="085c9127a006cce5" providerId="LiveId" clId="{15BF97FD-2C24-4FB3-8EE6-A92D4B97A603}" dt="2021-02-19T07:49:19.283" v="7" actId="13822"/>
          <ac:spMkLst>
            <pc:docMk/>
            <pc:sldMk cId="1995609157" sldId="275"/>
            <ac:spMk id="8" creationId="{153436E9-0994-43B7-93E8-233F1A3D4358}"/>
          </ac:spMkLst>
        </pc:spChg>
        <pc:spChg chg="mod">
          <ac:chgData name="" userId="085c9127a006cce5" providerId="LiveId" clId="{15BF97FD-2C24-4FB3-8EE6-A92D4B97A603}" dt="2021-02-19T07:49:33.411" v="8" actId="13822"/>
          <ac:spMkLst>
            <pc:docMk/>
            <pc:sldMk cId="1995609157" sldId="275"/>
            <ac:spMk id="10" creationId="{AAB985C5-2F0B-40DF-8633-8801347941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M41M13 / M41F13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Chapitre 3 : Les écarts sur charges de personnel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01440" y="151018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900" b="1" dirty="0"/>
              <a:t>Variation de la masse salariale liée à des mesures collectives : </a:t>
            </a:r>
            <a:br>
              <a:rPr lang="fr-FR" b="1" dirty="0"/>
            </a:br>
            <a:br>
              <a:rPr lang="fr-FR" b="1" dirty="0"/>
            </a:br>
            <a:r>
              <a:rPr lang="fr-FR" sz="3600" b="1" dirty="0"/>
              <a:t>Analyse de 3 effets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9471" y="3303373"/>
            <a:ext cx="118624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niveau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masse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report</a:t>
            </a:r>
          </a:p>
        </p:txBody>
      </p:sp>
    </p:spTree>
    <p:extLst>
      <p:ext uri="{BB962C8B-B14F-4D97-AF65-F5344CB8AC3E}">
        <p14:creationId xmlns:p14="http://schemas.microsoft.com/office/powerpoint/2010/main" val="239458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22422" y="832022"/>
            <a:ext cx="118624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niveau  	 :   Indice de N+1 / Indice de N</a:t>
            </a:r>
          </a:p>
          <a:p>
            <a:r>
              <a:rPr lang="fr-FR" sz="2000" dirty="0"/>
              <a:t>C’est le rapport du salaire mensuel d’un salarié entre deux dates données (pour un même niveau de qualification)</a:t>
            </a:r>
          </a:p>
          <a:p>
            <a:endParaRPr lang="fr-F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Effet de masse		: Indice moyen de N  / 100</a:t>
            </a:r>
          </a:p>
          <a:p>
            <a:r>
              <a:rPr lang="fr-FR" sz="2000" dirty="0"/>
              <a:t>C’est la variation de la masse des salaires entre deux années.</a:t>
            </a:r>
          </a:p>
          <a:p>
            <a:endParaRPr lang="fr-FR" sz="2000" dirty="0"/>
          </a:p>
          <a:p>
            <a:endParaRPr lang="fr-FR" sz="2000" dirty="0"/>
          </a:p>
          <a:p>
            <a:r>
              <a:rPr lang="fr-FR" sz="3200" dirty="0"/>
              <a:t>Effet de report		: Indice au 31/12/N   /  Indice moyen de N</a:t>
            </a:r>
          </a:p>
          <a:p>
            <a:r>
              <a:rPr lang="fr-FR" sz="3200" dirty="0"/>
              <a:t>				ou effet de niveau / effet de masse</a:t>
            </a:r>
          </a:p>
          <a:p>
            <a:r>
              <a:rPr lang="fr-FR" sz="2000" dirty="0"/>
              <a:t>Il mesure l’incidence des augmentations de salaires survenues au cours d’une année sur la progression de la masse salariale de l’année suivante.</a:t>
            </a:r>
          </a:p>
          <a:p>
            <a:r>
              <a:rPr lang="fr-FR" sz="32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39643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91047" y="11662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4900" b="1" dirty="0"/>
              <a:t>Exemple  : Effet de niveau </a:t>
            </a:r>
            <a:br>
              <a:rPr lang="fr-FR" b="1" dirty="0"/>
            </a:br>
            <a:r>
              <a:rPr lang="fr-FR" sz="2700" b="1" dirty="0"/>
              <a:t>Une société a fin décembre N-1 une masse salariale mensuelle de 50000€. Elle réalise au cours de l’année deux augmentations : </a:t>
            </a:r>
            <a:br>
              <a:rPr lang="fr-FR" sz="2700" b="1" dirty="0"/>
            </a:b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Mars N une augmentation de 1%</a:t>
            </a: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Octobre N une augmentation de 0,50%</a:t>
            </a:r>
            <a:br>
              <a:rPr lang="fr-FR" sz="3600" b="1" dirty="0"/>
            </a:br>
            <a:endParaRPr 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CEF3AB3-4315-4371-8012-CCA56F225557}"/>
              </a:ext>
            </a:extLst>
          </p:cNvPr>
          <p:cNvSpPr txBox="1"/>
          <p:nvPr/>
        </p:nvSpPr>
        <p:spPr>
          <a:xfrm>
            <a:off x="629174" y="3076871"/>
            <a:ext cx="513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Base du 31/12/N-1 (ou 1/01/N)    =&gt;  Indice 100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C9DE63-A0D5-40A9-B529-87C5B0F41E85}"/>
              </a:ext>
            </a:extLst>
          </p:cNvPr>
          <p:cNvSpPr txBox="1"/>
          <p:nvPr/>
        </p:nvSpPr>
        <p:spPr>
          <a:xfrm>
            <a:off x="629174" y="3691156"/>
            <a:ext cx="519278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Effet de niveau  :   100 * 1,01 * 1,005  = 101,505</a:t>
            </a:r>
          </a:p>
          <a:p>
            <a:r>
              <a:rPr lang="fr-FR" dirty="0"/>
              <a:t>Ce qui correspond à une augmentation de 1,505%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53436E9-0994-43B7-93E8-233F1A3D4358}"/>
              </a:ext>
            </a:extLst>
          </p:cNvPr>
          <p:cNvSpPr txBox="1"/>
          <p:nvPr/>
        </p:nvSpPr>
        <p:spPr>
          <a:xfrm>
            <a:off x="629174" y="4751631"/>
            <a:ext cx="7290033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Vérification par le calcul:</a:t>
            </a:r>
          </a:p>
          <a:p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augmentation : 50000 * 1,01 =&gt; 50500€</a:t>
            </a:r>
          </a:p>
          <a:p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augmentation : 50500 * 1,005 =&gt; 50752,50€</a:t>
            </a:r>
          </a:p>
          <a:p>
            <a:endParaRPr lang="fr-FR" dirty="0"/>
          </a:p>
          <a:p>
            <a:r>
              <a:rPr lang="fr-FR" dirty="0"/>
              <a:t>% d’augmentation : (50752,50-50000)/50000  = 1,505%   </a:t>
            </a:r>
          </a:p>
          <a:p>
            <a:r>
              <a:rPr lang="fr-F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2759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91047" y="11662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4900" b="1" dirty="0"/>
              <a:t>Exemple – Effet de masse</a:t>
            </a:r>
            <a:br>
              <a:rPr lang="fr-FR" b="1" dirty="0"/>
            </a:br>
            <a:r>
              <a:rPr lang="fr-FR" sz="2700" b="1" dirty="0"/>
              <a:t>Une société a au 31/12/N-1 une masse salariale de 50000€. Elle réalise au cours de l’année deux augmentations : </a:t>
            </a:r>
            <a:br>
              <a:rPr lang="fr-FR" sz="2700" b="1" dirty="0"/>
            </a:b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Mars N une augmentation de 1%</a:t>
            </a: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Octobre N une augmentation de 0,50%</a:t>
            </a:r>
            <a:br>
              <a:rPr lang="fr-FR" sz="3600" b="1" dirty="0"/>
            </a:br>
            <a:endParaRPr 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CEF3AB3-4315-4371-8012-CCA56F225557}"/>
              </a:ext>
            </a:extLst>
          </p:cNvPr>
          <p:cNvSpPr txBox="1"/>
          <p:nvPr/>
        </p:nvSpPr>
        <p:spPr>
          <a:xfrm>
            <a:off x="291047" y="3042961"/>
            <a:ext cx="513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Base du 31/12/N-1 (ou 1/01/N)    =&gt;  Indice 100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53436E9-0994-43B7-93E8-233F1A3D4358}"/>
              </a:ext>
            </a:extLst>
          </p:cNvPr>
          <p:cNvSpPr txBox="1"/>
          <p:nvPr/>
        </p:nvSpPr>
        <p:spPr>
          <a:xfrm>
            <a:off x="291047" y="3702537"/>
            <a:ext cx="6367244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Effet de masse  :   </a:t>
            </a:r>
          </a:p>
          <a:p>
            <a:r>
              <a:rPr lang="fr-FR" dirty="0"/>
              <a:t>	- Pendant 2 mois  :  indice est de 100 : 2*100 = 200</a:t>
            </a:r>
          </a:p>
          <a:p>
            <a:r>
              <a:rPr lang="fr-FR" dirty="0"/>
              <a:t>	- Pendant 7 mois  :  indice est de 101  : 7*100 = 707</a:t>
            </a:r>
          </a:p>
          <a:p>
            <a:r>
              <a:rPr lang="fr-FR" dirty="0"/>
              <a:t>	- Pendant 3 mois  :  indice est de 101,505 * 3 = 304,515</a:t>
            </a:r>
          </a:p>
          <a:p>
            <a:endParaRPr lang="fr-FR" dirty="0"/>
          </a:p>
          <a:p>
            <a:r>
              <a:rPr lang="fr-FR" dirty="0"/>
              <a:t>TOTAL DES INDICES SUR 12 MOIS  : 1211,515</a:t>
            </a:r>
          </a:p>
          <a:p>
            <a:r>
              <a:rPr lang="fr-FR" dirty="0"/>
              <a:t>INDICE MOYEN DE L’ANNEE N :  1211,515 / 12  =&gt; 100,9595</a:t>
            </a:r>
          </a:p>
          <a:p>
            <a:endParaRPr lang="fr-FR" dirty="0"/>
          </a:p>
          <a:p>
            <a:r>
              <a:rPr lang="fr-FR" dirty="0"/>
              <a:t>L’augmentation réelle de la masse salariale de N est de 0,9595%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A5EF8C6-9D23-4CFF-BE61-049E92255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33479"/>
              </p:ext>
            </p:extLst>
          </p:nvPr>
        </p:nvGraphicFramePr>
        <p:xfrm>
          <a:off x="9211112" y="3111759"/>
          <a:ext cx="2275729" cy="25088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6748">
                  <a:extLst>
                    <a:ext uri="{9D8B030D-6E8A-4147-A177-3AD203B41FA5}">
                      <a16:colId xmlns:a16="http://schemas.microsoft.com/office/drawing/2014/main" val="3182431174"/>
                    </a:ext>
                  </a:extLst>
                </a:gridCol>
                <a:gridCol w="1208981">
                  <a:extLst>
                    <a:ext uri="{9D8B030D-6E8A-4147-A177-3AD203B41FA5}">
                      <a16:colId xmlns:a16="http://schemas.microsoft.com/office/drawing/2014/main" val="6683785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Janvier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50 000,00 €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936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Février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50 000,00 €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09098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Mars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4282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Avril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178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8606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Juin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7750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Juillet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26293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Août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4779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Septembre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50 500,00 €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6041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Octobre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50 752,50 €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5001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Novembre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50 752,50 €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0834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Décembre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50 752,50 €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03579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TOTAL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   605 757,50 €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7906028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F1FDF20-A2CD-4EBD-8859-E3385563771D}"/>
              </a:ext>
            </a:extLst>
          </p:cNvPr>
          <p:cNvSpPr txBox="1"/>
          <p:nvPr/>
        </p:nvSpPr>
        <p:spPr>
          <a:xfrm>
            <a:off x="9060984" y="2707539"/>
            <a:ext cx="242585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Vérification par le calcul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AB985C5-2F0B-40DF-8633-88013479411F}"/>
              </a:ext>
            </a:extLst>
          </p:cNvPr>
          <p:cNvSpPr txBox="1"/>
          <p:nvPr/>
        </p:nvSpPr>
        <p:spPr>
          <a:xfrm>
            <a:off x="8463961" y="5791146"/>
            <a:ext cx="3549370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(605757,50 -600000=/ (50000*12))=  0,9595%</a:t>
            </a:r>
          </a:p>
        </p:txBody>
      </p:sp>
    </p:spTree>
    <p:extLst>
      <p:ext uri="{BB962C8B-B14F-4D97-AF65-F5344CB8AC3E}">
        <p14:creationId xmlns:p14="http://schemas.microsoft.com/office/powerpoint/2010/main" val="199560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91047" y="11662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4900" b="1" dirty="0"/>
              <a:t>Exemple  - Effet de report</a:t>
            </a:r>
            <a:br>
              <a:rPr lang="fr-FR" b="1" dirty="0"/>
            </a:br>
            <a:r>
              <a:rPr lang="fr-FR" sz="2700" b="1" dirty="0"/>
              <a:t>Une société a au 31/12/N-1 une masse salariale (mensuelle) de 50000€. Elle réalise au cours de l’année deux augmentations : </a:t>
            </a:r>
            <a:br>
              <a:rPr lang="fr-FR" sz="2700" b="1" dirty="0"/>
            </a:b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Mars N une augmentation de 1%</a:t>
            </a:r>
            <a:br>
              <a:rPr lang="fr-FR" sz="2700" b="1" dirty="0"/>
            </a:br>
            <a:r>
              <a:rPr lang="fr-FR" sz="2700" b="1" dirty="0"/>
              <a:t>	- Le 1</a:t>
            </a:r>
            <a:r>
              <a:rPr lang="fr-FR" sz="2700" b="1" baseline="30000" dirty="0"/>
              <a:t>er</a:t>
            </a:r>
            <a:r>
              <a:rPr lang="fr-FR" sz="2700" b="1" dirty="0"/>
              <a:t> Octobre N une augmentation de 0,50%</a:t>
            </a:r>
            <a:br>
              <a:rPr lang="fr-FR" sz="3600" b="1" dirty="0"/>
            </a:br>
            <a:endParaRPr lang="fr-FR" sz="36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CEF3AB3-4315-4371-8012-CCA56F225557}"/>
              </a:ext>
            </a:extLst>
          </p:cNvPr>
          <p:cNvSpPr txBox="1"/>
          <p:nvPr/>
        </p:nvSpPr>
        <p:spPr>
          <a:xfrm>
            <a:off x="629174" y="3076871"/>
            <a:ext cx="513406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Effet de niveau  	: 101 ,505</a:t>
            </a:r>
          </a:p>
          <a:p>
            <a:r>
              <a:rPr lang="fr-FR" dirty="0"/>
              <a:t>Effet de masse 	: 100,9595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C9DE63-A0D5-40A9-B529-87C5B0F41E85}"/>
              </a:ext>
            </a:extLst>
          </p:cNvPr>
          <p:cNvSpPr txBox="1"/>
          <p:nvPr/>
        </p:nvSpPr>
        <p:spPr>
          <a:xfrm>
            <a:off x="629174" y="3914166"/>
            <a:ext cx="513406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Effet de report  :   101,505 / 100,9595 = 1,0054</a:t>
            </a:r>
          </a:p>
          <a:p>
            <a:r>
              <a:rPr lang="fr-FR" dirty="0"/>
              <a:t>Ce qui correspond à une augmentation de 0,54%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37EA3F8-A7C5-47EF-A00A-0847B7E0786C}"/>
              </a:ext>
            </a:extLst>
          </p:cNvPr>
          <p:cNvSpPr txBox="1"/>
          <p:nvPr/>
        </p:nvSpPr>
        <p:spPr>
          <a:xfrm>
            <a:off x="629174" y="4833758"/>
            <a:ext cx="7737587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Vérification par le calcul </a:t>
            </a:r>
          </a:p>
          <a:p>
            <a:r>
              <a:rPr lang="fr-FR" dirty="0"/>
              <a:t>Masse salariale de N		:  605 757,50€</a:t>
            </a:r>
          </a:p>
          <a:p>
            <a:r>
              <a:rPr lang="fr-FR" dirty="0"/>
              <a:t>Masse salariale de N+1 (50752,50*12)	:   609 030€ </a:t>
            </a:r>
          </a:p>
          <a:p>
            <a:endParaRPr lang="fr-FR" dirty="0"/>
          </a:p>
          <a:p>
            <a:r>
              <a:rPr lang="fr-FR" dirty="0"/>
              <a:t>Variation entre les deux années (609030 – 605757,50) / 605757,5  =&gt;  0,54% </a:t>
            </a:r>
          </a:p>
        </p:txBody>
      </p:sp>
    </p:spTree>
    <p:extLst>
      <p:ext uri="{BB962C8B-B14F-4D97-AF65-F5344CB8AC3E}">
        <p14:creationId xmlns:p14="http://schemas.microsoft.com/office/powerpoint/2010/main" val="21693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coût variable SR.potm" id="{8A7AE2D5-F4BE-46D3-8A01-BE45DB884121}" vid="{573FFC9E-9E86-487A-93DD-8A917BDD12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 coût variable SR</Template>
  <TotalTime>4592</TotalTime>
  <Words>632</Words>
  <Application>Microsoft Office PowerPoint</Application>
  <PresentationFormat>Grand écran</PresentationFormat>
  <Paragraphs>80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M41M13 / M41F13 </vt:lpstr>
      <vt:lpstr>Variation de la masse salariale liée à des mesures collectives :   Analyse de 3 effets</vt:lpstr>
      <vt:lpstr>Présentation PowerPoint</vt:lpstr>
      <vt:lpstr>Exemple  : Effet de niveau  Une société a fin décembre N-1 une masse salariale mensuelle de 50000€. Elle réalise au cours de l’année deux augmentations :    - Le 1er Mars N une augmentation de 1%  - Le 1er Octobre N une augmentation de 0,50% </vt:lpstr>
      <vt:lpstr>Exemple – Effet de masse Une société a au 31/12/N-1 une masse salariale de 50000€. Elle réalise au cours de l’année deux augmentations :    - Le 1er Mars N une augmentation de 1%  - Le 1er Octobre N une augmentation de 0,50% </vt:lpstr>
      <vt:lpstr>Exemple  - Effet de report Une société a au 31/12/N-1 une masse salariale (mensuelle) de 50000€. Elle réalise au cours de l’année deux augmentations :    - Le 1er Mars N une augmentation de 1%  - Le 1er Octobre N une augmentation de 0,50%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M2205 – THEME 1</dc:title>
  <dc:creator>NOEL Eric</dc:creator>
  <cp:lastModifiedBy>NOEL Eric</cp:lastModifiedBy>
  <cp:revision>35</cp:revision>
  <dcterms:created xsi:type="dcterms:W3CDTF">2019-02-04T16:32:00Z</dcterms:created>
  <dcterms:modified xsi:type="dcterms:W3CDTF">2021-02-19T07:51:18Z</dcterms:modified>
</cp:coreProperties>
</file>